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abin"/>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bold.fntdata"/><Relationship Id="rId11" Type="http://schemas.openxmlformats.org/officeDocument/2006/relationships/slide" Target="slides/slide6.xml"/><Relationship Id="rId22" Type="http://schemas.openxmlformats.org/officeDocument/2006/relationships/font" Target="fonts/Cabin-boldItalic.fntdata"/><Relationship Id="rId10" Type="http://schemas.openxmlformats.org/officeDocument/2006/relationships/slide" Target="slides/slide5.xml"/><Relationship Id="rId21" Type="http://schemas.openxmlformats.org/officeDocument/2006/relationships/font" Target="fonts/Cabin-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abin-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bef0648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bef0648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bef06489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bef06489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bef06489f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6bef06489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bef06489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bef06489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Volleyball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Soccer</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Golf – like last year</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Tennis – it’s coming next year from the golf people</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Ashland Drama</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Basketball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Baseball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Softball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Swimming</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Chess – finding a coach</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bef06489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bef06489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Volleyball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Soccer</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Golf – like last year</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Tennis – it’s coming next year from the golf people</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Ashland Drama</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Basketball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Baseball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Softball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Swimming</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Chess – finding a coach</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6bef0648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6bef0648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6bef06489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6bef06489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bef06489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6bef06489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bef06489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6bef06489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bef06489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bef06489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bef06489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6bef06489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bef06489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6bef06489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6bef06489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6bef06489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jp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1807050" y="2908675"/>
            <a:ext cx="5529900" cy="1084500"/>
          </a:xfrm>
          <a:prstGeom prst="rect">
            <a:avLst/>
          </a:prstGeom>
          <a:ln cap="flat" cmpd="sng" w="28575">
            <a:solidFill>
              <a:schemeClr val="lt1"/>
            </a:solidFill>
            <a:prstDash val="solid"/>
            <a:round/>
            <a:headEnd len="sm" w="sm" type="none"/>
            <a:tailEnd len="sm" w="sm" type="none"/>
          </a:ln>
          <a:effectLst>
            <a:outerShdw blurRad="57150" rotWithShape="0" algn="bl" dir="5400000" dist="47625">
              <a:schemeClr val="dk1">
                <a:alpha val="50000"/>
              </a:schemeClr>
            </a:outerShdw>
          </a:effectLst>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935"/>
              <a:buNone/>
            </a:pPr>
            <a:r>
              <a:rPr lang="en" sz="3080">
                <a:solidFill>
                  <a:schemeClr val="lt1"/>
                </a:solidFill>
                <a:latin typeface="Cabin"/>
                <a:ea typeface="Cabin"/>
                <a:cs typeface="Cabin"/>
                <a:sym typeface="Cabin"/>
              </a:rPr>
              <a:t>Christian Discipleship, Academic Excellence, and Great Love</a:t>
            </a:r>
            <a:endParaRPr sz="3080">
              <a:solidFill>
                <a:schemeClr val="lt1"/>
              </a:solidFill>
              <a:latin typeface="Cabin"/>
              <a:ea typeface="Cabin"/>
              <a:cs typeface="Cabin"/>
              <a:sym typeface="Cabin"/>
            </a:endParaRPr>
          </a:p>
        </p:txBody>
      </p:sp>
      <p:pic>
        <p:nvPicPr>
          <p:cNvPr id="55" name="Google Shape;55;p13"/>
          <p:cNvPicPr preferRelativeResize="0"/>
          <p:nvPr/>
        </p:nvPicPr>
        <p:blipFill>
          <a:blip r:embed="rId3">
            <a:alphaModFix/>
          </a:blip>
          <a:stretch>
            <a:fillRect/>
          </a:stretch>
        </p:blipFill>
        <p:spPr>
          <a:xfrm>
            <a:off x="1236900" y="1027650"/>
            <a:ext cx="6670200" cy="1544100"/>
          </a:xfrm>
          <a:prstGeom prst="roundRect">
            <a:avLst>
              <a:gd fmla="val 16667" name="adj"/>
            </a:avLst>
          </a:prstGeom>
          <a:noFill/>
          <a:ln cap="flat" cmpd="sng" w="38100">
            <a:solidFill>
              <a:schemeClr val="dk2"/>
            </a:solidFill>
            <a:prstDash val="solid"/>
            <a:round/>
            <a:headEnd len="sm" w="sm" type="none"/>
            <a:tailEnd len="sm" w="sm" type="none"/>
          </a:ln>
          <a:effectLst>
            <a:outerShdw blurRad="114300" rotWithShape="0" algn="bl" dir="5640000" dist="85725">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123" name="Shape 123"/>
        <p:cNvGrpSpPr/>
        <p:nvPr/>
      </p:nvGrpSpPr>
      <p:grpSpPr>
        <a:xfrm>
          <a:off x="0" y="0"/>
          <a:ext cx="0" cy="0"/>
          <a:chOff x="0" y="0"/>
          <a:chExt cx="0" cy="0"/>
        </a:xfrm>
      </p:grpSpPr>
      <p:sp>
        <p:nvSpPr>
          <p:cNvPr id="124" name="Google Shape;124;p22"/>
          <p:cNvSpPr/>
          <p:nvPr/>
        </p:nvSpPr>
        <p:spPr>
          <a:xfrm>
            <a:off x="5600025" y="404775"/>
            <a:ext cx="2751600" cy="4032300"/>
          </a:xfrm>
          <a:prstGeom prst="roundRect">
            <a:avLst>
              <a:gd fmla="val 16667" name="adj"/>
            </a:avLst>
          </a:prstGeom>
          <a:solidFill>
            <a:schemeClr val="lt2"/>
          </a:solidFill>
          <a:ln cap="flat" cmpd="sng" w="28575">
            <a:solidFill>
              <a:schemeClr val="lt1"/>
            </a:solidFill>
            <a:prstDash val="solid"/>
            <a:round/>
            <a:headEnd len="sm" w="sm" type="none"/>
            <a:tailEnd len="sm" w="sm" type="none"/>
          </a:ln>
          <a:effectLst>
            <a:outerShdw blurRad="100013" rotWithShape="0" algn="bl" dir="5400000" dist="1619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22"/>
          <p:cNvSpPr txBox="1"/>
          <p:nvPr>
            <p:ph type="title"/>
          </p:nvPr>
        </p:nvSpPr>
        <p:spPr>
          <a:xfrm>
            <a:off x="311700" y="233825"/>
            <a:ext cx="8520600" cy="5727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u="sng">
                <a:solidFill>
                  <a:schemeClr val="lt1"/>
                </a:solidFill>
                <a:latin typeface="Cabin"/>
                <a:ea typeface="Cabin"/>
                <a:cs typeface="Cabin"/>
                <a:sym typeface="Cabin"/>
              </a:rPr>
              <a:t>Leadership</a:t>
            </a:r>
            <a:endParaRPr b="1" sz="2820" u="sng">
              <a:solidFill>
                <a:schemeClr val="lt1"/>
              </a:solidFill>
              <a:latin typeface="Cabin"/>
              <a:ea typeface="Cabin"/>
              <a:cs typeface="Cabin"/>
              <a:sym typeface="Cabin"/>
            </a:endParaRPr>
          </a:p>
        </p:txBody>
      </p:sp>
      <p:sp>
        <p:nvSpPr>
          <p:cNvPr id="126" name="Google Shape;126;p22"/>
          <p:cNvSpPr txBox="1"/>
          <p:nvPr>
            <p:ph idx="1" type="body"/>
          </p:nvPr>
        </p:nvSpPr>
        <p:spPr>
          <a:xfrm>
            <a:off x="311700" y="806525"/>
            <a:ext cx="4631700" cy="3416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chemeClr val="lt1"/>
                </a:solidFill>
                <a:latin typeface="Cabin"/>
                <a:ea typeface="Cabin"/>
                <a:cs typeface="Cabin"/>
                <a:sym typeface="Cabin"/>
              </a:rPr>
              <a:t>In our dedicated leadership class, students explore…</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Individual strengths</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Setting meaningful goals for personal growth</a:t>
            </a:r>
            <a:endParaRPr sz="2200">
              <a:solidFill>
                <a:schemeClr val="lt1"/>
              </a:solidFill>
              <a:latin typeface="Cabin"/>
              <a:ea typeface="Cabin"/>
              <a:cs typeface="Cabin"/>
              <a:sym typeface="Cabin"/>
            </a:endParaRPr>
          </a:p>
          <a:p>
            <a:pPr indent="0" lvl="0" marL="0" rtl="0" algn="l">
              <a:lnSpc>
                <a:spcPct val="100000"/>
              </a:lnSpc>
              <a:spcBef>
                <a:spcPts val="0"/>
              </a:spcBef>
              <a:spcAft>
                <a:spcPts val="0"/>
              </a:spcAft>
              <a:buNone/>
            </a:pPr>
            <a:r>
              <a:rPr lang="en" sz="2200">
                <a:solidFill>
                  <a:schemeClr val="lt1"/>
                </a:solidFill>
                <a:latin typeface="Cabin"/>
                <a:ea typeface="Cabin"/>
                <a:cs typeface="Cabin"/>
                <a:sym typeface="Cabin"/>
              </a:rPr>
              <a:t>The curriculum goes beyond mere practice, offering insights into different leadership styles and techniques.</a:t>
            </a:r>
            <a:endParaRPr sz="2200">
              <a:solidFill>
                <a:schemeClr val="lt1"/>
              </a:solidFill>
              <a:latin typeface="Cabin"/>
              <a:ea typeface="Cabin"/>
              <a:cs typeface="Cabin"/>
              <a:sym typeface="Cabin"/>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lt1"/>
              </a:solidFill>
              <a:latin typeface="Cabin"/>
              <a:ea typeface="Cabin"/>
              <a:cs typeface="Cabin"/>
              <a:sym typeface="Cabin"/>
            </a:endParaRPr>
          </a:p>
          <a:p>
            <a:pPr indent="0" lvl="0" marL="0" rtl="0" algn="l">
              <a:spcBef>
                <a:spcPts val="0"/>
              </a:spcBef>
              <a:spcAft>
                <a:spcPts val="1200"/>
              </a:spcAft>
              <a:buNone/>
            </a:pPr>
            <a:r>
              <a:t/>
            </a:r>
            <a:endParaRPr sz="2200">
              <a:solidFill>
                <a:schemeClr val="lt1"/>
              </a:solidFill>
              <a:latin typeface="Cabin"/>
              <a:ea typeface="Cabin"/>
              <a:cs typeface="Cabin"/>
              <a:sym typeface="Cabin"/>
            </a:endParaRPr>
          </a:p>
        </p:txBody>
      </p:sp>
      <p:pic>
        <p:nvPicPr>
          <p:cNvPr id="127" name="Google Shape;127;p22"/>
          <p:cNvPicPr preferRelativeResize="0"/>
          <p:nvPr/>
        </p:nvPicPr>
        <p:blipFill rotWithShape="1">
          <a:blip r:embed="rId3">
            <a:alphaModFix/>
          </a:blip>
          <a:srcRect b="0" l="16671" r="15088" t="0"/>
          <a:stretch/>
        </p:blipFill>
        <p:spPr>
          <a:xfrm>
            <a:off x="5600025" y="404775"/>
            <a:ext cx="2751600" cy="4032300"/>
          </a:xfrm>
          <a:prstGeom prst="roundRect">
            <a:avLst>
              <a:gd fmla="val 16667" name="adj"/>
            </a:avLst>
          </a:prstGeom>
          <a:noFill/>
          <a:ln cap="flat" cmpd="sng" w="28575">
            <a:solidFill>
              <a:schemeClr val="dk1"/>
            </a:solidFill>
            <a:prstDash val="solid"/>
            <a:round/>
            <a:headEnd len="sm" w="sm" type="none"/>
            <a:tailEnd len="sm" w="sm" type="none"/>
          </a:ln>
          <a:effectLst>
            <a:outerShdw blurRad="28575" rotWithShape="0" algn="bl" dist="9525">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210525"/>
            <a:ext cx="8520600" cy="5727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chemeClr val="lt1"/>
                </a:solidFill>
                <a:latin typeface="Cabin"/>
                <a:ea typeface="Cabin"/>
                <a:cs typeface="Cabin"/>
                <a:sym typeface="Cabin"/>
              </a:rPr>
              <a:t>Physical Education</a:t>
            </a:r>
            <a:endParaRPr b="1" u="sng">
              <a:solidFill>
                <a:schemeClr val="lt1"/>
              </a:solidFill>
              <a:latin typeface="Cabin"/>
              <a:ea typeface="Cabin"/>
              <a:cs typeface="Cabin"/>
              <a:sym typeface="Cabin"/>
            </a:endParaRPr>
          </a:p>
        </p:txBody>
      </p:sp>
      <p:sp>
        <p:nvSpPr>
          <p:cNvPr id="133" name="Google Shape;133;p23"/>
          <p:cNvSpPr txBox="1"/>
          <p:nvPr>
            <p:ph idx="1" type="body"/>
          </p:nvPr>
        </p:nvSpPr>
        <p:spPr>
          <a:xfrm>
            <a:off x="311700" y="783225"/>
            <a:ext cx="5194500" cy="4116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3F3F3"/>
              </a:buClr>
              <a:buSzPts val="2000"/>
              <a:buFont typeface="Cabin"/>
              <a:buAutoNum type="arabicPeriod"/>
            </a:pPr>
            <a:r>
              <a:rPr lang="en" sz="2000">
                <a:solidFill>
                  <a:srgbClr val="F3F3F3"/>
                </a:solidFill>
                <a:latin typeface="Cabin"/>
                <a:ea typeface="Cabin"/>
                <a:cs typeface="Cabin"/>
                <a:sym typeface="Cabin"/>
              </a:rPr>
              <a:t>Demonstrate competency in a variety of </a:t>
            </a:r>
            <a:r>
              <a:rPr b="1" lang="en" sz="2000">
                <a:solidFill>
                  <a:schemeClr val="lt1"/>
                </a:solidFill>
                <a:latin typeface="Cabin"/>
                <a:ea typeface="Cabin"/>
                <a:cs typeface="Cabin"/>
                <a:sym typeface="Cabin"/>
              </a:rPr>
              <a:t>motor skills and movement</a:t>
            </a:r>
            <a:r>
              <a:rPr lang="en" sz="2000">
                <a:solidFill>
                  <a:srgbClr val="F3F3F3"/>
                </a:solidFill>
                <a:latin typeface="Cabin"/>
                <a:ea typeface="Cabin"/>
                <a:cs typeface="Cabin"/>
                <a:sym typeface="Cabin"/>
              </a:rPr>
              <a:t> patterns.</a:t>
            </a:r>
            <a:endParaRPr sz="2000">
              <a:solidFill>
                <a:srgbClr val="F3F3F3"/>
              </a:solidFill>
              <a:latin typeface="Cabin"/>
              <a:ea typeface="Cabin"/>
              <a:cs typeface="Cabin"/>
              <a:sym typeface="Cabin"/>
            </a:endParaRPr>
          </a:p>
          <a:p>
            <a:pPr indent="-355600" lvl="0" marL="457200" rtl="0" algn="l">
              <a:lnSpc>
                <a:spcPct val="100000"/>
              </a:lnSpc>
              <a:spcBef>
                <a:spcPts val="0"/>
              </a:spcBef>
              <a:spcAft>
                <a:spcPts val="0"/>
              </a:spcAft>
              <a:buClr>
                <a:srgbClr val="F3F3F3"/>
              </a:buClr>
              <a:buSzPts val="2000"/>
              <a:buFont typeface="Cabin"/>
              <a:buAutoNum type="arabicPeriod"/>
            </a:pPr>
            <a:r>
              <a:rPr lang="en" sz="2000">
                <a:solidFill>
                  <a:srgbClr val="F3F3F3"/>
                </a:solidFill>
                <a:latin typeface="Cabin"/>
                <a:ea typeface="Cabin"/>
                <a:cs typeface="Cabin"/>
                <a:sym typeface="Cabin"/>
              </a:rPr>
              <a:t>Apply knowledge of </a:t>
            </a:r>
            <a:r>
              <a:rPr b="1" lang="en" sz="2000">
                <a:solidFill>
                  <a:schemeClr val="lt1"/>
                </a:solidFill>
                <a:latin typeface="Cabin"/>
                <a:ea typeface="Cabin"/>
                <a:cs typeface="Cabin"/>
                <a:sym typeface="Cabin"/>
              </a:rPr>
              <a:t>concepts, principles, strategies and tactics to movement</a:t>
            </a:r>
            <a:r>
              <a:rPr lang="en" sz="2000">
                <a:solidFill>
                  <a:srgbClr val="F3F3F3"/>
                </a:solidFill>
                <a:latin typeface="Cabin"/>
                <a:ea typeface="Cabin"/>
                <a:cs typeface="Cabin"/>
                <a:sym typeface="Cabin"/>
              </a:rPr>
              <a:t> and performance.</a:t>
            </a:r>
            <a:endParaRPr sz="2000">
              <a:solidFill>
                <a:srgbClr val="F3F3F3"/>
              </a:solidFill>
              <a:latin typeface="Cabin"/>
              <a:ea typeface="Cabin"/>
              <a:cs typeface="Cabin"/>
              <a:sym typeface="Cabin"/>
            </a:endParaRPr>
          </a:p>
          <a:p>
            <a:pPr indent="-355600" lvl="0" marL="457200" rtl="0" algn="l">
              <a:lnSpc>
                <a:spcPct val="100000"/>
              </a:lnSpc>
              <a:spcBef>
                <a:spcPts val="0"/>
              </a:spcBef>
              <a:spcAft>
                <a:spcPts val="0"/>
              </a:spcAft>
              <a:buClr>
                <a:srgbClr val="F3F3F3"/>
              </a:buClr>
              <a:buSzPts val="2000"/>
              <a:buFont typeface="Cabin"/>
              <a:buAutoNum type="arabicPeriod"/>
            </a:pPr>
            <a:r>
              <a:rPr lang="en" sz="2000">
                <a:solidFill>
                  <a:srgbClr val="F3F3F3"/>
                </a:solidFill>
                <a:latin typeface="Cabin"/>
                <a:ea typeface="Cabin"/>
                <a:cs typeface="Cabin"/>
                <a:sym typeface="Cabin"/>
              </a:rPr>
              <a:t>Demonstrate the knowledge and skills to </a:t>
            </a:r>
            <a:r>
              <a:rPr b="1" lang="en" sz="2000">
                <a:solidFill>
                  <a:schemeClr val="lt1"/>
                </a:solidFill>
                <a:latin typeface="Cabin"/>
                <a:ea typeface="Cabin"/>
                <a:cs typeface="Cabin"/>
                <a:sym typeface="Cabin"/>
              </a:rPr>
              <a:t>achieve and maintain a health-enhancing level of physical activity</a:t>
            </a:r>
            <a:r>
              <a:rPr lang="en" sz="2000">
                <a:solidFill>
                  <a:srgbClr val="F3F3F3"/>
                </a:solidFill>
                <a:latin typeface="Cabin"/>
                <a:ea typeface="Cabin"/>
                <a:cs typeface="Cabin"/>
                <a:sym typeface="Cabin"/>
              </a:rPr>
              <a:t> and fitness.</a:t>
            </a:r>
            <a:endParaRPr sz="2000">
              <a:solidFill>
                <a:srgbClr val="F3F3F3"/>
              </a:solidFill>
              <a:latin typeface="Cabin"/>
              <a:ea typeface="Cabin"/>
              <a:cs typeface="Cabin"/>
              <a:sym typeface="Cabin"/>
            </a:endParaRPr>
          </a:p>
          <a:p>
            <a:pPr indent="-355600" lvl="0" marL="457200" rtl="0" algn="l">
              <a:lnSpc>
                <a:spcPct val="100000"/>
              </a:lnSpc>
              <a:spcBef>
                <a:spcPts val="0"/>
              </a:spcBef>
              <a:spcAft>
                <a:spcPts val="0"/>
              </a:spcAft>
              <a:buClr>
                <a:srgbClr val="F3F3F3"/>
              </a:buClr>
              <a:buSzPts val="2000"/>
              <a:buFont typeface="Cabin"/>
              <a:buAutoNum type="arabicPeriod"/>
            </a:pPr>
            <a:r>
              <a:rPr lang="en" sz="2000">
                <a:solidFill>
                  <a:srgbClr val="F3F3F3"/>
                </a:solidFill>
                <a:latin typeface="Cabin"/>
                <a:ea typeface="Cabin"/>
                <a:cs typeface="Cabin"/>
                <a:sym typeface="Cabin"/>
              </a:rPr>
              <a:t>Exhibit </a:t>
            </a:r>
            <a:r>
              <a:rPr b="1" lang="en" sz="2000">
                <a:solidFill>
                  <a:schemeClr val="lt1"/>
                </a:solidFill>
                <a:latin typeface="Cabin"/>
                <a:ea typeface="Cabin"/>
                <a:cs typeface="Cabin"/>
                <a:sym typeface="Cabin"/>
              </a:rPr>
              <a:t>responsible personal and social behavior</a:t>
            </a:r>
            <a:r>
              <a:rPr lang="en" sz="2000">
                <a:solidFill>
                  <a:srgbClr val="F3F3F3"/>
                </a:solidFill>
                <a:latin typeface="Cabin"/>
                <a:ea typeface="Cabin"/>
                <a:cs typeface="Cabin"/>
                <a:sym typeface="Cabin"/>
              </a:rPr>
              <a:t> that </a:t>
            </a:r>
            <a:r>
              <a:rPr b="1" lang="en" sz="2000">
                <a:solidFill>
                  <a:schemeClr val="lt1"/>
                </a:solidFill>
                <a:latin typeface="Cabin"/>
                <a:ea typeface="Cabin"/>
                <a:cs typeface="Cabin"/>
                <a:sym typeface="Cabin"/>
              </a:rPr>
              <a:t>respects self and others</a:t>
            </a:r>
            <a:r>
              <a:rPr lang="en" sz="2000">
                <a:solidFill>
                  <a:srgbClr val="F3F3F3"/>
                </a:solidFill>
                <a:latin typeface="Cabin"/>
                <a:ea typeface="Cabin"/>
                <a:cs typeface="Cabin"/>
                <a:sym typeface="Cabin"/>
              </a:rPr>
              <a:t>.</a:t>
            </a:r>
            <a:endParaRPr sz="2000">
              <a:solidFill>
                <a:srgbClr val="F3F3F3"/>
              </a:solidFill>
              <a:latin typeface="Cabin"/>
              <a:ea typeface="Cabin"/>
              <a:cs typeface="Cabin"/>
              <a:sym typeface="Cabin"/>
            </a:endParaRPr>
          </a:p>
          <a:p>
            <a:pPr indent="-355600" lvl="0" marL="457200" rtl="0" algn="l">
              <a:lnSpc>
                <a:spcPct val="100000"/>
              </a:lnSpc>
              <a:spcBef>
                <a:spcPts val="0"/>
              </a:spcBef>
              <a:spcAft>
                <a:spcPts val="0"/>
              </a:spcAft>
              <a:buClr>
                <a:srgbClr val="F3F3F3"/>
              </a:buClr>
              <a:buSzPts val="2000"/>
              <a:buFont typeface="Cabin"/>
              <a:buAutoNum type="arabicPeriod"/>
            </a:pPr>
            <a:r>
              <a:rPr lang="en" sz="2000">
                <a:solidFill>
                  <a:srgbClr val="F3F3F3"/>
                </a:solidFill>
                <a:latin typeface="Cabin"/>
                <a:ea typeface="Cabin"/>
                <a:cs typeface="Cabin"/>
                <a:sym typeface="Cabin"/>
              </a:rPr>
              <a:t>Recognize the value of physical activity for </a:t>
            </a:r>
            <a:r>
              <a:rPr b="1" lang="en" sz="2000">
                <a:solidFill>
                  <a:schemeClr val="lt1"/>
                </a:solidFill>
                <a:latin typeface="Cabin"/>
                <a:ea typeface="Cabin"/>
                <a:cs typeface="Cabin"/>
                <a:sym typeface="Cabin"/>
              </a:rPr>
              <a:t>health, enjoyment, challenge, self-expression, and social interaction</a:t>
            </a:r>
            <a:r>
              <a:rPr lang="en" sz="2000">
                <a:solidFill>
                  <a:srgbClr val="F3F3F3"/>
                </a:solidFill>
                <a:latin typeface="Cabin"/>
                <a:ea typeface="Cabin"/>
                <a:cs typeface="Cabin"/>
                <a:sym typeface="Cabin"/>
              </a:rPr>
              <a:t>.</a:t>
            </a:r>
            <a:endParaRPr sz="2000">
              <a:solidFill>
                <a:srgbClr val="F3F3F3"/>
              </a:solidFill>
              <a:latin typeface="Cabin"/>
              <a:ea typeface="Cabin"/>
              <a:cs typeface="Cabin"/>
              <a:sym typeface="Cabin"/>
            </a:endParaRPr>
          </a:p>
          <a:p>
            <a:pPr indent="0" lvl="0" marL="0" rtl="0" algn="l">
              <a:spcBef>
                <a:spcPts val="0"/>
              </a:spcBef>
              <a:spcAft>
                <a:spcPts val="1200"/>
              </a:spcAft>
              <a:buNone/>
            </a:pPr>
            <a:r>
              <a:t/>
            </a:r>
            <a:endParaRPr sz="2000">
              <a:solidFill>
                <a:schemeClr val="lt1"/>
              </a:solidFill>
              <a:latin typeface="Cabin"/>
              <a:ea typeface="Cabin"/>
              <a:cs typeface="Cabin"/>
              <a:sym typeface="Cabin"/>
            </a:endParaRPr>
          </a:p>
        </p:txBody>
      </p:sp>
      <p:pic>
        <p:nvPicPr>
          <p:cNvPr id="134" name="Google Shape;134;p23"/>
          <p:cNvPicPr preferRelativeResize="0"/>
          <p:nvPr/>
        </p:nvPicPr>
        <p:blipFill>
          <a:blip r:embed="rId3">
            <a:alphaModFix/>
          </a:blip>
          <a:stretch>
            <a:fillRect/>
          </a:stretch>
        </p:blipFill>
        <p:spPr>
          <a:xfrm>
            <a:off x="5506200" y="979012"/>
            <a:ext cx="3090925" cy="3185475"/>
          </a:xfrm>
          <a:prstGeom prst="rect">
            <a:avLst/>
          </a:prstGeom>
          <a:noFill/>
          <a:ln>
            <a:noFill/>
          </a:ln>
          <a:effectLst>
            <a:outerShdw blurRad="114300" rotWithShape="0" algn="bl" dir="3660000" dist="123825">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0"/>
            <a:ext cx="8520600" cy="5727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u="sng">
                <a:solidFill>
                  <a:schemeClr val="lt1"/>
                </a:solidFill>
                <a:latin typeface="Cabin"/>
                <a:ea typeface="Cabin"/>
                <a:cs typeface="Cabin"/>
                <a:sym typeface="Cabin"/>
              </a:rPr>
              <a:t>Extra Curricular Activities</a:t>
            </a:r>
            <a:endParaRPr b="1" sz="2720" u="sng">
              <a:solidFill>
                <a:schemeClr val="lt1"/>
              </a:solidFill>
              <a:latin typeface="Cabin"/>
              <a:ea typeface="Cabin"/>
              <a:cs typeface="Cabin"/>
              <a:sym typeface="Cabin"/>
            </a:endParaRPr>
          </a:p>
        </p:txBody>
      </p:sp>
      <p:sp>
        <p:nvSpPr>
          <p:cNvPr id="140" name="Google Shape;140;p24"/>
          <p:cNvSpPr txBox="1"/>
          <p:nvPr>
            <p:ph idx="1" type="body"/>
          </p:nvPr>
        </p:nvSpPr>
        <p:spPr>
          <a:xfrm>
            <a:off x="311700" y="600600"/>
            <a:ext cx="5413500" cy="4299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68300" lvl="0" marL="457200" rtl="0" algn="l">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Student Council</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Volleyball</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Soccer</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Basketball</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Ashland Drama</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Basketball</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Swiminators Swim Team</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Golf</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Baseball</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Softball</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Chess</a:t>
            </a:r>
            <a:endParaRPr sz="2200">
              <a:solidFill>
                <a:schemeClr val="lt1"/>
              </a:solidFill>
              <a:latin typeface="Cabin"/>
              <a:ea typeface="Cabin"/>
              <a:cs typeface="Cabin"/>
              <a:sym typeface="Cabin"/>
            </a:endParaRPr>
          </a:p>
          <a:p>
            <a:pPr indent="-368300" lvl="0" marL="457200" rtl="0" algn="l">
              <a:lnSpc>
                <a:spcPct val="100000"/>
              </a:lnSpc>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Tennis (coming next school year)</a:t>
            </a:r>
            <a:endParaRPr sz="2200">
              <a:solidFill>
                <a:schemeClr val="lt1"/>
              </a:solidFill>
              <a:latin typeface="Cabin"/>
              <a:ea typeface="Cabin"/>
              <a:cs typeface="Cabin"/>
              <a:sym typeface="Cabin"/>
            </a:endParaRPr>
          </a:p>
          <a:p>
            <a:pPr indent="0" lvl="0" marL="0" rtl="0" algn="l">
              <a:spcBef>
                <a:spcPts val="0"/>
              </a:spcBef>
              <a:spcAft>
                <a:spcPts val="1200"/>
              </a:spcAft>
              <a:buNone/>
            </a:pPr>
            <a:r>
              <a:t/>
            </a:r>
            <a:endParaRPr sz="2200">
              <a:solidFill>
                <a:schemeClr val="lt1"/>
              </a:solidFill>
              <a:latin typeface="Cabin"/>
              <a:ea typeface="Cabin"/>
              <a:cs typeface="Cabin"/>
              <a:sym typeface="Cabin"/>
            </a:endParaRPr>
          </a:p>
        </p:txBody>
      </p:sp>
      <p:pic>
        <p:nvPicPr>
          <p:cNvPr id="141" name="Google Shape;141;p24"/>
          <p:cNvPicPr preferRelativeResize="0"/>
          <p:nvPr/>
        </p:nvPicPr>
        <p:blipFill>
          <a:blip r:embed="rId3">
            <a:alphaModFix/>
          </a:blip>
          <a:stretch>
            <a:fillRect/>
          </a:stretch>
        </p:blipFill>
        <p:spPr>
          <a:xfrm>
            <a:off x="4572000" y="814500"/>
            <a:ext cx="4260300" cy="3195000"/>
          </a:xfrm>
          <a:prstGeom prst="roundRect">
            <a:avLst>
              <a:gd fmla="val 16667" name="adj"/>
            </a:avLst>
          </a:prstGeom>
          <a:noFill/>
          <a:ln>
            <a:noFill/>
          </a:ln>
          <a:effectLst>
            <a:outerShdw blurRad="128588" rotWithShape="0" algn="bl" dir="5400000" dist="142875">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u="sng">
                <a:solidFill>
                  <a:schemeClr val="lt1"/>
                </a:solidFill>
                <a:latin typeface="Cabin"/>
                <a:ea typeface="Cabin"/>
                <a:cs typeface="Cabin"/>
                <a:sym typeface="Cabin"/>
              </a:rPr>
              <a:t>Why PreK - 8th grade?</a:t>
            </a:r>
            <a:endParaRPr b="1" sz="2820" u="sng">
              <a:solidFill>
                <a:schemeClr val="lt1"/>
              </a:solidFill>
              <a:latin typeface="Cabin"/>
              <a:ea typeface="Cabin"/>
              <a:cs typeface="Cabin"/>
              <a:sym typeface="Cabin"/>
            </a:endParaRPr>
          </a:p>
        </p:txBody>
      </p:sp>
      <p:sp>
        <p:nvSpPr>
          <p:cNvPr id="147" name="Google Shape;147;p25"/>
          <p:cNvSpPr txBox="1"/>
          <p:nvPr>
            <p:ph idx="1" type="body"/>
          </p:nvPr>
        </p:nvSpPr>
        <p:spPr>
          <a:xfrm>
            <a:off x="311700" y="1152475"/>
            <a:ext cx="8520600" cy="3416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68300" lvl="0" marL="457200" rtl="0" algn="l">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Allows children to naturally mature in their faith</a:t>
            </a:r>
            <a:endParaRPr sz="2200">
              <a:solidFill>
                <a:schemeClr val="lt1"/>
              </a:solidFill>
              <a:latin typeface="Cabin"/>
              <a:ea typeface="Cabin"/>
              <a:cs typeface="Cabin"/>
              <a:sym typeface="Cabin"/>
            </a:endParaRPr>
          </a:p>
          <a:p>
            <a:pPr indent="-368300" lvl="0" marL="457200" rtl="0" algn="l">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Students perform at higher academic achievement compared to traditional middle school students</a:t>
            </a:r>
            <a:endParaRPr sz="2200">
              <a:solidFill>
                <a:schemeClr val="lt1"/>
              </a:solidFill>
              <a:latin typeface="Cabin"/>
              <a:ea typeface="Cabin"/>
              <a:cs typeface="Cabin"/>
              <a:sym typeface="Cabin"/>
            </a:endParaRPr>
          </a:p>
          <a:p>
            <a:pPr indent="-368300" lvl="0" marL="457200" rtl="0" algn="l">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Students experience more impactful leadership opportunities    </a:t>
            </a:r>
            <a:endParaRPr sz="2200">
              <a:solidFill>
                <a:schemeClr val="lt1"/>
              </a:solidFill>
              <a:latin typeface="Cabin"/>
              <a:ea typeface="Cabin"/>
              <a:cs typeface="Cabin"/>
              <a:sym typeface="Cabin"/>
            </a:endParaRPr>
          </a:p>
          <a:p>
            <a:pPr indent="-368300" lvl="0" marL="457200" rtl="0" algn="l">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Students often experience significantly less social and emotional challenges</a:t>
            </a:r>
            <a:endParaRPr sz="2200">
              <a:solidFill>
                <a:schemeClr val="lt1"/>
              </a:solidFill>
              <a:latin typeface="Cabin"/>
              <a:ea typeface="Cabin"/>
              <a:cs typeface="Cabin"/>
              <a:sym typeface="Cabin"/>
            </a:endParaRPr>
          </a:p>
          <a:p>
            <a:pPr indent="-368300" lvl="0" marL="457200" rtl="0" algn="l">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Provides a safe community where students can navigate adolescence in an environment where they are known and loved</a:t>
            </a:r>
            <a:endParaRPr sz="2200">
              <a:solidFill>
                <a:schemeClr val="lt1"/>
              </a:solidFill>
              <a:latin typeface="Cabin"/>
              <a:ea typeface="Cabin"/>
              <a:cs typeface="Cabin"/>
              <a:sym typeface="Cabin"/>
            </a:endParaRPr>
          </a:p>
          <a:p>
            <a:pPr indent="-368300" lvl="0" marL="457200" rtl="0" algn="l">
              <a:spcBef>
                <a:spcPts val="0"/>
              </a:spcBef>
              <a:spcAft>
                <a:spcPts val="0"/>
              </a:spcAft>
              <a:buClr>
                <a:schemeClr val="lt1"/>
              </a:buClr>
              <a:buSzPts val="2200"/>
              <a:buFont typeface="Cabin"/>
              <a:buChar char="●"/>
            </a:pPr>
            <a:r>
              <a:rPr lang="en" sz="2200">
                <a:solidFill>
                  <a:schemeClr val="lt1"/>
                </a:solidFill>
                <a:latin typeface="Cabin"/>
                <a:ea typeface="Cabin"/>
                <a:cs typeface="Cabin"/>
                <a:sym typeface="Cabin"/>
              </a:rPr>
              <a:t>Shared history that creates lifelong friendships</a:t>
            </a:r>
            <a:endParaRPr sz="2200">
              <a:solidFill>
                <a:schemeClr val="lt1"/>
              </a:solidFill>
              <a:latin typeface="Cabin"/>
              <a:ea typeface="Cabin"/>
              <a:cs typeface="Cabin"/>
              <a:sym typeface="Cabin"/>
            </a:endParaRPr>
          </a:p>
          <a:p>
            <a:pPr indent="0" lvl="0" marL="457200" rtl="0" algn="l">
              <a:spcBef>
                <a:spcPts val="1200"/>
              </a:spcBef>
              <a:spcAft>
                <a:spcPts val="1200"/>
              </a:spcAft>
              <a:buNone/>
            </a:pPr>
            <a:r>
              <a:t/>
            </a:r>
            <a:endParaRPr sz="2200">
              <a:solidFill>
                <a:schemeClr val="lt1"/>
              </a:solidFill>
              <a:latin typeface="Cabin"/>
              <a:ea typeface="Cabin"/>
              <a:cs typeface="Cabin"/>
              <a:sym typeface="Cabin"/>
            </a:endParaRPr>
          </a:p>
        </p:txBody>
      </p:sp>
      <p:pic>
        <p:nvPicPr>
          <p:cNvPr id="148" name="Google Shape;148;p25"/>
          <p:cNvPicPr preferRelativeResize="0"/>
          <p:nvPr/>
        </p:nvPicPr>
        <p:blipFill>
          <a:blip r:embed="rId3">
            <a:alphaModFix/>
          </a:blip>
          <a:stretch>
            <a:fillRect/>
          </a:stretch>
        </p:blipFill>
        <p:spPr>
          <a:xfrm>
            <a:off x="5974975" y="443425"/>
            <a:ext cx="2695800" cy="624000"/>
          </a:xfrm>
          <a:prstGeom prst="roundRect">
            <a:avLst>
              <a:gd fmla="val 16667" name="adj"/>
            </a:avLst>
          </a:prstGeom>
          <a:noFill/>
          <a:ln cap="flat" cmpd="sng" w="38100">
            <a:solidFill>
              <a:schemeClr val="dk2"/>
            </a:solidFill>
            <a:prstDash val="solid"/>
            <a:round/>
            <a:headEnd len="sm" w="sm" type="none"/>
            <a:tailEnd len="sm" w="sm" type="none"/>
          </a:ln>
          <a:effectLst>
            <a:outerShdw blurRad="114300" rotWithShape="0" algn="bl" dir="5640000" dist="85725">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162600" y="494725"/>
            <a:ext cx="5654400" cy="5727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chemeClr val="lt1"/>
                </a:solidFill>
                <a:latin typeface="Cabin"/>
                <a:ea typeface="Cabin"/>
                <a:cs typeface="Cabin"/>
                <a:sym typeface="Cabin"/>
              </a:rPr>
              <a:t>Middle School Curriculum Overview</a:t>
            </a:r>
            <a:endParaRPr sz="2820">
              <a:solidFill>
                <a:schemeClr val="lt1"/>
              </a:solidFill>
              <a:latin typeface="Cabin"/>
              <a:ea typeface="Cabin"/>
              <a:cs typeface="Cabin"/>
              <a:sym typeface="Cabin"/>
            </a:endParaRPr>
          </a:p>
        </p:txBody>
      </p:sp>
      <p:sp>
        <p:nvSpPr>
          <p:cNvPr id="61" name="Google Shape;61;p14"/>
          <p:cNvSpPr txBox="1"/>
          <p:nvPr>
            <p:ph idx="1" type="body"/>
          </p:nvPr>
        </p:nvSpPr>
        <p:spPr>
          <a:xfrm>
            <a:off x="979575" y="1152475"/>
            <a:ext cx="3256500" cy="3416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lt1"/>
                </a:solidFill>
                <a:latin typeface="Cabin"/>
                <a:ea typeface="Cabin"/>
                <a:cs typeface="Cabin"/>
                <a:sym typeface="Cabin"/>
              </a:rPr>
              <a:t>Core Classes</a:t>
            </a:r>
            <a:r>
              <a:rPr lang="en" sz="2400">
                <a:solidFill>
                  <a:schemeClr val="lt1"/>
                </a:solidFill>
                <a:latin typeface="Cabin"/>
                <a:ea typeface="Cabin"/>
                <a:cs typeface="Cabin"/>
                <a:sym typeface="Cabin"/>
              </a:rPr>
              <a:t>:</a:t>
            </a:r>
            <a:endParaRPr sz="2400">
              <a:solidFill>
                <a:schemeClr val="lt1"/>
              </a:solidFill>
              <a:latin typeface="Cabin"/>
              <a:ea typeface="Cabin"/>
              <a:cs typeface="Cabin"/>
              <a:sym typeface="Cabin"/>
            </a:endParaRPr>
          </a:p>
          <a:p>
            <a:pPr indent="-381000" lvl="0" marL="457200" rtl="0" algn="l">
              <a:spcBef>
                <a:spcPts val="1200"/>
              </a:spcBef>
              <a:spcAft>
                <a:spcPts val="0"/>
              </a:spcAft>
              <a:buClr>
                <a:schemeClr val="lt1"/>
              </a:buClr>
              <a:buSzPts val="2400"/>
              <a:buFont typeface="Cabin"/>
              <a:buChar char="●"/>
            </a:pPr>
            <a:r>
              <a:rPr lang="en" sz="2400">
                <a:solidFill>
                  <a:schemeClr val="lt1"/>
                </a:solidFill>
                <a:latin typeface="Cabin"/>
                <a:ea typeface="Cabin"/>
                <a:cs typeface="Cabin"/>
                <a:sym typeface="Cabin"/>
              </a:rPr>
              <a:t>Humanities</a:t>
            </a:r>
            <a:endParaRPr sz="2400">
              <a:solidFill>
                <a:schemeClr val="lt1"/>
              </a:solidFill>
              <a:latin typeface="Cabin"/>
              <a:ea typeface="Cabin"/>
              <a:cs typeface="Cabin"/>
              <a:sym typeface="Cabin"/>
            </a:endParaRPr>
          </a:p>
          <a:p>
            <a:pPr indent="-381000" lvl="0" marL="457200" rtl="0" algn="l">
              <a:spcBef>
                <a:spcPts val="0"/>
              </a:spcBef>
              <a:spcAft>
                <a:spcPts val="0"/>
              </a:spcAft>
              <a:buClr>
                <a:schemeClr val="lt1"/>
              </a:buClr>
              <a:buSzPts val="2400"/>
              <a:buFont typeface="Cabin"/>
              <a:buChar char="●"/>
            </a:pPr>
            <a:r>
              <a:rPr lang="en" sz="2400">
                <a:solidFill>
                  <a:schemeClr val="lt1"/>
                </a:solidFill>
                <a:latin typeface="Cabin"/>
                <a:ea typeface="Cabin"/>
                <a:cs typeface="Cabin"/>
                <a:sym typeface="Cabin"/>
              </a:rPr>
              <a:t>Mathematics</a:t>
            </a:r>
            <a:endParaRPr sz="2400">
              <a:solidFill>
                <a:schemeClr val="lt1"/>
              </a:solidFill>
              <a:latin typeface="Cabin"/>
              <a:ea typeface="Cabin"/>
              <a:cs typeface="Cabin"/>
              <a:sym typeface="Cabin"/>
            </a:endParaRPr>
          </a:p>
          <a:p>
            <a:pPr indent="-381000" lvl="0" marL="457200" rtl="0" algn="l">
              <a:spcBef>
                <a:spcPts val="0"/>
              </a:spcBef>
              <a:spcAft>
                <a:spcPts val="0"/>
              </a:spcAft>
              <a:buClr>
                <a:schemeClr val="lt1"/>
              </a:buClr>
              <a:buSzPts val="2400"/>
              <a:buFont typeface="Cabin"/>
              <a:buChar char="●"/>
            </a:pPr>
            <a:r>
              <a:rPr lang="en" sz="2400">
                <a:solidFill>
                  <a:schemeClr val="lt1"/>
                </a:solidFill>
                <a:latin typeface="Cabin"/>
                <a:ea typeface="Cabin"/>
                <a:cs typeface="Cabin"/>
                <a:sym typeface="Cabin"/>
              </a:rPr>
              <a:t>Science</a:t>
            </a:r>
            <a:endParaRPr sz="2400">
              <a:solidFill>
                <a:schemeClr val="lt1"/>
              </a:solidFill>
              <a:latin typeface="Cabin"/>
              <a:ea typeface="Cabin"/>
              <a:cs typeface="Cabin"/>
              <a:sym typeface="Cabin"/>
            </a:endParaRPr>
          </a:p>
          <a:p>
            <a:pPr indent="-381000" lvl="0" marL="457200" rtl="0" algn="l">
              <a:spcBef>
                <a:spcPts val="0"/>
              </a:spcBef>
              <a:spcAft>
                <a:spcPts val="0"/>
              </a:spcAft>
              <a:buClr>
                <a:schemeClr val="lt1"/>
              </a:buClr>
              <a:buSzPts val="2400"/>
              <a:buFont typeface="Cabin"/>
              <a:buChar char="●"/>
            </a:pPr>
            <a:r>
              <a:rPr lang="en" sz="2400">
                <a:solidFill>
                  <a:schemeClr val="lt1"/>
                </a:solidFill>
                <a:latin typeface="Cabin"/>
                <a:ea typeface="Cabin"/>
                <a:cs typeface="Cabin"/>
                <a:sym typeface="Cabin"/>
              </a:rPr>
              <a:t>Language Arts</a:t>
            </a:r>
            <a:endParaRPr sz="2400">
              <a:solidFill>
                <a:schemeClr val="lt1"/>
              </a:solidFill>
              <a:latin typeface="Cabin"/>
              <a:ea typeface="Cabin"/>
              <a:cs typeface="Cabin"/>
              <a:sym typeface="Cabin"/>
            </a:endParaRPr>
          </a:p>
          <a:p>
            <a:pPr indent="-381000" lvl="0" marL="457200" rtl="0" algn="l">
              <a:spcBef>
                <a:spcPts val="0"/>
              </a:spcBef>
              <a:spcAft>
                <a:spcPts val="0"/>
              </a:spcAft>
              <a:buClr>
                <a:schemeClr val="lt1"/>
              </a:buClr>
              <a:buSzPts val="2400"/>
              <a:buFont typeface="Cabin"/>
              <a:buChar char="●"/>
            </a:pPr>
            <a:r>
              <a:rPr lang="en" sz="2400">
                <a:solidFill>
                  <a:schemeClr val="lt1"/>
                </a:solidFill>
                <a:latin typeface="Cabin"/>
                <a:ea typeface="Cabin"/>
                <a:cs typeface="Cabin"/>
                <a:sym typeface="Cabin"/>
              </a:rPr>
              <a:t>Religion</a:t>
            </a:r>
            <a:endParaRPr sz="2400">
              <a:solidFill>
                <a:schemeClr val="lt1"/>
              </a:solidFill>
              <a:latin typeface="Cabin"/>
              <a:ea typeface="Cabin"/>
              <a:cs typeface="Cabin"/>
              <a:sym typeface="Cabin"/>
            </a:endParaRPr>
          </a:p>
        </p:txBody>
      </p:sp>
      <p:sp>
        <p:nvSpPr>
          <p:cNvPr id="62" name="Google Shape;62;p14"/>
          <p:cNvSpPr txBox="1"/>
          <p:nvPr>
            <p:ph idx="2" type="body"/>
          </p:nvPr>
        </p:nvSpPr>
        <p:spPr>
          <a:xfrm>
            <a:off x="4236075" y="1152475"/>
            <a:ext cx="3469200" cy="3416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400" u="sng">
                <a:solidFill>
                  <a:schemeClr val="lt1"/>
                </a:solidFill>
                <a:latin typeface="Cabin"/>
                <a:ea typeface="Cabin"/>
                <a:cs typeface="Cabin"/>
                <a:sym typeface="Cabin"/>
              </a:rPr>
              <a:t>Enrichment Classes</a:t>
            </a:r>
            <a:r>
              <a:rPr lang="en" sz="2400">
                <a:solidFill>
                  <a:schemeClr val="lt1"/>
                </a:solidFill>
                <a:latin typeface="Cabin"/>
                <a:ea typeface="Cabin"/>
                <a:cs typeface="Cabin"/>
                <a:sym typeface="Cabin"/>
              </a:rPr>
              <a:t>:</a:t>
            </a:r>
            <a:endParaRPr sz="2400">
              <a:solidFill>
                <a:schemeClr val="lt1"/>
              </a:solidFill>
              <a:latin typeface="Cabin"/>
              <a:ea typeface="Cabin"/>
              <a:cs typeface="Cabin"/>
              <a:sym typeface="Cabin"/>
            </a:endParaRPr>
          </a:p>
          <a:p>
            <a:pPr indent="-381000" lvl="0" marL="457200" rtl="0" algn="l">
              <a:spcBef>
                <a:spcPts val="1200"/>
              </a:spcBef>
              <a:spcAft>
                <a:spcPts val="0"/>
              </a:spcAft>
              <a:buClr>
                <a:schemeClr val="lt1"/>
              </a:buClr>
              <a:buSzPts val="2400"/>
              <a:buFont typeface="Cabin"/>
              <a:buChar char="●"/>
            </a:pPr>
            <a:r>
              <a:rPr lang="en" sz="2400">
                <a:solidFill>
                  <a:schemeClr val="lt1"/>
                </a:solidFill>
                <a:latin typeface="Cabin"/>
                <a:ea typeface="Cabin"/>
                <a:cs typeface="Cabin"/>
                <a:sym typeface="Cabin"/>
              </a:rPr>
              <a:t>Art</a:t>
            </a:r>
            <a:endParaRPr sz="2400">
              <a:solidFill>
                <a:schemeClr val="lt1"/>
              </a:solidFill>
              <a:latin typeface="Cabin"/>
              <a:ea typeface="Cabin"/>
              <a:cs typeface="Cabin"/>
              <a:sym typeface="Cabin"/>
            </a:endParaRPr>
          </a:p>
          <a:p>
            <a:pPr indent="-381000" lvl="0" marL="457200" rtl="0" algn="l">
              <a:spcBef>
                <a:spcPts val="0"/>
              </a:spcBef>
              <a:spcAft>
                <a:spcPts val="0"/>
              </a:spcAft>
              <a:buClr>
                <a:schemeClr val="lt1"/>
              </a:buClr>
              <a:buSzPts val="2400"/>
              <a:buFont typeface="Cabin"/>
              <a:buChar char="●"/>
            </a:pPr>
            <a:r>
              <a:rPr lang="en" sz="2400">
                <a:solidFill>
                  <a:schemeClr val="lt1"/>
                </a:solidFill>
                <a:latin typeface="Cabin"/>
                <a:ea typeface="Cabin"/>
                <a:cs typeface="Cabin"/>
                <a:sym typeface="Cabin"/>
              </a:rPr>
              <a:t>Spanish</a:t>
            </a:r>
            <a:endParaRPr sz="2400">
              <a:solidFill>
                <a:schemeClr val="lt1"/>
              </a:solidFill>
              <a:latin typeface="Cabin"/>
              <a:ea typeface="Cabin"/>
              <a:cs typeface="Cabin"/>
              <a:sym typeface="Cabin"/>
            </a:endParaRPr>
          </a:p>
          <a:p>
            <a:pPr indent="-381000" lvl="0" marL="457200" rtl="0" algn="l">
              <a:spcBef>
                <a:spcPts val="0"/>
              </a:spcBef>
              <a:spcAft>
                <a:spcPts val="0"/>
              </a:spcAft>
              <a:buClr>
                <a:schemeClr val="lt1"/>
              </a:buClr>
              <a:buSzPts val="2400"/>
              <a:buFont typeface="Cabin"/>
              <a:buChar char="●"/>
            </a:pPr>
            <a:r>
              <a:rPr lang="en" sz="2400">
                <a:solidFill>
                  <a:schemeClr val="lt1"/>
                </a:solidFill>
                <a:latin typeface="Cabin"/>
                <a:ea typeface="Cabin"/>
                <a:cs typeface="Cabin"/>
                <a:sym typeface="Cabin"/>
              </a:rPr>
              <a:t>Band</a:t>
            </a:r>
            <a:endParaRPr sz="2400">
              <a:solidFill>
                <a:schemeClr val="lt1"/>
              </a:solidFill>
              <a:latin typeface="Cabin"/>
              <a:ea typeface="Cabin"/>
              <a:cs typeface="Cabin"/>
              <a:sym typeface="Cabin"/>
            </a:endParaRPr>
          </a:p>
          <a:p>
            <a:pPr indent="-381000" lvl="0" marL="457200" rtl="0" algn="l">
              <a:spcBef>
                <a:spcPts val="0"/>
              </a:spcBef>
              <a:spcAft>
                <a:spcPts val="0"/>
              </a:spcAft>
              <a:buClr>
                <a:schemeClr val="lt1"/>
              </a:buClr>
              <a:buSzPts val="2400"/>
              <a:buFont typeface="Cabin"/>
              <a:buChar char="●"/>
            </a:pPr>
            <a:r>
              <a:rPr lang="en" sz="2400">
                <a:solidFill>
                  <a:schemeClr val="lt1"/>
                </a:solidFill>
                <a:latin typeface="Cabin"/>
                <a:ea typeface="Cabin"/>
                <a:cs typeface="Cabin"/>
                <a:sym typeface="Cabin"/>
              </a:rPr>
              <a:t>Choir</a:t>
            </a:r>
            <a:endParaRPr sz="2400">
              <a:solidFill>
                <a:schemeClr val="lt1"/>
              </a:solidFill>
              <a:latin typeface="Cabin"/>
              <a:ea typeface="Cabin"/>
              <a:cs typeface="Cabin"/>
              <a:sym typeface="Cabin"/>
            </a:endParaRPr>
          </a:p>
          <a:p>
            <a:pPr indent="0" lvl="0" marL="0" rtl="0" algn="l">
              <a:spcBef>
                <a:spcPts val="1200"/>
              </a:spcBef>
              <a:spcAft>
                <a:spcPts val="1200"/>
              </a:spcAft>
              <a:buNone/>
            </a:pPr>
            <a:r>
              <a:t/>
            </a:r>
            <a:endParaRPr sz="2400">
              <a:solidFill>
                <a:schemeClr val="lt1"/>
              </a:solidFill>
            </a:endParaRPr>
          </a:p>
        </p:txBody>
      </p:sp>
      <p:pic>
        <p:nvPicPr>
          <p:cNvPr id="63" name="Google Shape;63;p14"/>
          <p:cNvPicPr preferRelativeResize="0"/>
          <p:nvPr/>
        </p:nvPicPr>
        <p:blipFill>
          <a:blip r:embed="rId3">
            <a:alphaModFix/>
          </a:blip>
          <a:stretch>
            <a:fillRect/>
          </a:stretch>
        </p:blipFill>
        <p:spPr>
          <a:xfrm>
            <a:off x="5974975" y="443425"/>
            <a:ext cx="2695800" cy="624000"/>
          </a:xfrm>
          <a:prstGeom prst="roundRect">
            <a:avLst>
              <a:gd fmla="val 16667" name="adj"/>
            </a:avLst>
          </a:prstGeom>
          <a:noFill/>
          <a:ln cap="flat" cmpd="sng" w="38100">
            <a:solidFill>
              <a:schemeClr val="dk2"/>
            </a:solidFill>
            <a:prstDash val="solid"/>
            <a:round/>
            <a:headEnd len="sm" w="sm" type="none"/>
            <a:tailEnd len="sm" w="sm" type="none"/>
          </a:ln>
          <a:effectLst>
            <a:outerShdw blurRad="114300" rotWithShape="0" algn="bl" dir="5640000" dist="85725">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59875"/>
            <a:ext cx="8520600" cy="5727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u="sng">
                <a:solidFill>
                  <a:schemeClr val="lt1"/>
                </a:solidFill>
                <a:latin typeface="Cabin"/>
                <a:ea typeface="Cabin"/>
                <a:cs typeface="Cabin"/>
                <a:sym typeface="Cabin"/>
              </a:rPr>
              <a:t>Humanities</a:t>
            </a:r>
            <a:endParaRPr b="1" sz="2820" u="sng">
              <a:solidFill>
                <a:schemeClr val="lt1"/>
              </a:solidFill>
              <a:latin typeface="Cabin"/>
              <a:ea typeface="Cabin"/>
              <a:cs typeface="Cabin"/>
              <a:sym typeface="Cabin"/>
            </a:endParaRPr>
          </a:p>
        </p:txBody>
      </p:sp>
      <p:sp>
        <p:nvSpPr>
          <p:cNvPr id="69" name="Google Shape;69;p15"/>
          <p:cNvSpPr txBox="1"/>
          <p:nvPr>
            <p:ph idx="1" type="body"/>
          </p:nvPr>
        </p:nvSpPr>
        <p:spPr>
          <a:xfrm>
            <a:off x="188850" y="526775"/>
            <a:ext cx="5304900" cy="4509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42900" lvl="0" marL="457200" rtl="0" algn="l">
              <a:lnSpc>
                <a:spcPct val="107916"/>
              </a:lnSpc>
              <a:spcBef>
                <a:spcPts val="0"/>
              </a:spcBef>
              <a:spcAft>
                <a:spcPts val="0"/>
              </a:spcAft>
              <a:buClr>
                <a:schemeClr val="lt1"/>
              </a:buClr>
              <a:buSzPts val="1800"/>
              <a:buFont typeface="Cabin"/>
              <a:buChar char="●"/>
            </a:pPr>
            <a:r>
              <a:rPr lang="en" sz="1800">
                <a:solidFill>
                  <a:schemeClr val="lt1"/>
                </a:solidFill>
                <a:latin typeface="Cabin"/>
                <a:ea typeface="Cabin"/>
                <a:cs typeface="Cabin"/>
                <a:sym typeface="Cabin"/>
              </a:rPr>
              <a:t>Interdisciplinary course that blends history and cultural ideas with philosophy, theology, and religion</a:t>
            </a:r>
            <a:endParaRPr sz="1800">
              <a:solidFill>
                <a:schemeClr val="lt1"/>
              </a:solidFill>
              <a:latin typeface="Cabin"/>
              <a:ea typeface="Cabin"/>
              <a:cs typeface="Cabin"/>
              <a:sym typeface="Cabin"/>
            </a:endParaRPr>
          </a:p>
          <a:p>
            <a:pPr indent="-342900" lvl="0" marL="457200" rtl="0" algn="l">
              <a:lnSpc>
                <a:spcPct val="107916"/>
              </a:lnSpc>
              <a:spcBef>
                <a:spcPts val="0"/>
              </a:spcBef>
              <a:spcAft>
                <a:spcPts val="0"/>
              </a:spcAft>
              <a:buClr>
                <a:schemeClr val="lt1"/>
              </a:buClr>
              <a:buSzPts val="1800"/>
              <a:buFont typeface="Cabin"/>
              <a:buChar char="●"/>
            </a:pPr>
            <a:r>
              <a:rPr lang="en" sz="1800">
                <a:solidFill>
                  <a:schemeClr val="lt1"/>
                </a:solidFill>
                <a:latin typeface="Cabin"/>
                <a:ea typeface="Cabin"/>
                <a:cs typeface="Cabin"/>
                <a:sym typeface="Cabin"/>
              </a:rPr>
              <a:t>Intersects history and culture with complex questions like…</a:t>
            </a:r>
            <a:endParaRPr sz="1800">
              <a:solidFill>
                <a:schemeClr val="lt1"/>
              </a:solidFill>
              <a:latin typeface="Cabin"/>
              <a:ea typeface="Cabin"/>
              <a:cs typeface="Cabin"/>
              <a:sym typeface="Cabin"/>
            </a:endParaRPr>
          </a:p>
          <a:p>
            <a:pPr indent="-336550" lvl="1" marL="914400" rtl="0" algn="l">
              <a:lnSpc>
                <a:spcPct val="107916"/>
              </a:lnSpc>
              <a:spcBef>
                <a:spcPts val="0"/>
              </a:spcBef>
              <a:spcAft>
                <a:spcPts val="0"/>
              </a:spcAft>
              <a:buClr>
                <a:schemeClr val="lt1"/>
              </a:buClr>
              <a:buSzPts val="1700"/>
              <a:buFont typeface="Cabin"/>
              <a:buChar char="○"/>
            </a:pPr>
            <a:r>
              <a:rPr lang="en" sz="1700">
                <a:solidFill>
                  <a:schemeClr val="lt1"/>
                </a:solidFill>
                <a:latin typeface="Cabin"/>
                <a:ea typeface="Cabin"/>
                <a:cs typeface="Cabin"/>
                <a:sym typeface="Cabin"/>
              </a:rPr>
              <a:t>What is the purpose of our lives?</a:t>
            </a:r>
            <a:endParaRPr sz="1700">
              <a:solidFill>
                <a:schemeClr val="lt1"/>
              </a:solidFill>
              <a:latin typeface="Cabin"/>
              <a:ea typeface="Cabin"/>
              <a:cs typeface="Cabin"/>
              <a:sym typeface="Cabin"/>
            </a:endParaRPr>
          </a:p>
          <a:p>
            <a:pPr indent="-336550" lvl="1" marL="914400" rtl="0" algn="l">
              <a:lnSpc>
                <a:spcPct val="107916"/>
              </a:lnSpc>
              <a:spcBef>
                <a:spcPts val="0"/>
              </a:spcBef>
              <a:spcAft>
                <a:spcPts val="0"/>
              </a:spcAft>
              <a:buClr>
                <a:schemeClr val="lt1"/>
              </a:buClr>
              <a:buSzPts val="1700"/>
              <a:buFont typeface="Cabin"/>
              <a:buChar char="○"/>
            </a:pPr>
            <a:r>
              <a:rPr lang="en" sz="1700">
                <a:solidFill>
                  <a:schemeClr val="lt1"/>
                </a:solidFill>
                <a:latin typeface="Cabin"/>
                <a:ea typeface="Cabin"/>
                <a:cs typeface="Cabin"/>
                <a:sym typeface="Cabin"/>
              </a:rPr>
              <a:t>How are we to make sense of the world?</a:t>
            </a:r>
            <a:endParaRPr sz="1700">
              <a:solidFill>
                <a:schemeClr val="lt1"/>
              </a:solidFill>
              <a:latin typeface="Cabin"/>
              <a:ea typeface="Cabin"/>
              <a:cs typeface="Cabin"/>
              <a:sym typeface="Cabin"/>
            </a:endParaRPr>
          </a:p>
          <a:p>
            <a:pPr indent="-336550" lvl="1" marL="914400" rtl="0" algn="l">
              <a:lnSpc>
                <a:spcPct val="107916"/>
              </a:lnSpc>
              <a:spcBef>
                <a:spcPts val="0"/>
              </a:spcBef>
              <a:spcAft>
                <a:spcPts val="0"/>
              </a:spcAft>
              <a:buClr>
                <a:schemeClr val="lt1"/>
              </a:buClr>
              <a:buSzPts val="1700"/>
              <a:buFont typeface="Cabin"/>
              <a:buChar char="○"/>
            </a:pPr>
            <a:r>
              <a:rPr lang="en" sz="1700">
                <a:solidFill>
                  <a:schemeClr val="lt1"/>
                </a:solidFill>
                <a:latin typeface="Cabin"/>
                <a:ea typeface="Cabin"/>
                <a:cs typeface="Cabin"/>
                <a:sym typeface="Cabin"/>
              </a:rPr>
              <a:t>Is there a right way to live?</a:t>
            </a:r>
            <a:endParaRPr sz="1700">
              <a:solidFill>
                <a:schemeClr val="lt1"/>
              </a:solidFill>
              <a:latin typeface="Cabin"/>
              <a:ea typeface="Cabin"/>
              <a:cs typeface="Cabin"/>
              <a:sym typeface="Cabin"/>
            </a:endParaRPr>
          </a:p>
          <a:p>
            <a:pPr indent="-342900" lvl="0" marL="457200" rtl="0" algn="l">
              <a:lnSpc>
                <a:spcPct val="107916"/>
              </a:lnSpc>
              <a:spcBef>
                <a:spcPts val="0"/>
              </a:spcBef>
              <a:spcAft>
                <a:spcPts val="0"/>
              </a:spcAft>
              <a:buClr>
                <a:schemeClr val="lt1"/>
              </a:buClr>
              <a:buSzPts val="1800"/>
              <a:buFont typeface="Cabin"/>
              <a:buChar char="●"/>
            </a:pPr>
            <a:r>
              <a:rPr lang="en" sz="1800">
                <a:solidFill>
                  <a:schemeClr val="lt1"/>
                </a:solidFill>
                <a:latin typeface="Cabin"/>
                <a:ea typeface="Cabin"/>
                <a:cs typeface="Cabin"/>
                <a:sym typeface="Cabin"/>
              </a:rPr>
              <a:t>Our approach helps students to better understand the past as well as the present and reinforces our Judeo-Christian view of the world</a:t>
            </a:r>
            <a:endParaRPr sz="1800">
              <a:solidFill>
                <a:schemeClr val="lt1"/>
              </a:solidFill>
              <a:latin typeface="Cabin"/>
              <a:ea typeface="Cabin"/>
              <a:cs typeface="Cabin"/>
              <a:sym typeface="Cabin"/>
            </a:endParaRPr>
          </a:p>
          <a:p>
            <a:pPr indent="-342900" lvl="0" marL="457200" rtl="0" algn="l">
              <a:lnSpc>
                <a:spcPct val="107916"/>
              </a:lnSpc>
              <a:spcBef>
                <a:spcPts val="0"/>
              </a:spcBef>
              <a:spcAft>
                <a:spcPts val="0"/>
              </a:spcAft>
              <a:buClr>
                <a:schemeClr val="lt1"/>
              </a:buClr>
              <a:buSzPts val="1800"/>
              <a:buFont typeface="Cabin"/>
              <a:buChar char="●"/>
            </a:pPr>
            <a:r>
              <a:rPr lang="en" sz="1800" u="sng">
                <a:solidFill>
                  <a:schemeClr val="lt1"/>
                </a:solidFill>
                <a:latin typeface="Cabin"/>
                <a:ea typeface="Cabin"/>
                <a:cs typeface="Cabin"/>
                <a:sym typeface="Cabin"/>
              </a:rPr>
              <a:t>Topics include</a:t>
            </a:r>
            <a:r>
              <a:rPr lang="en" sz="1800">
                <a:solidFill>
                  <a:schemeClr val="lt1"/>
                </a:solidFill>
                <a:latin typeface="Cabin"/>
                <a:ea typeface="Cabin"/>
                <a:cs typeface="Cabin"/>
                <a:sym typeface="Cabin"/>
              </a:rPr>
              <a:t>:  Ancient civilizations, American history, modern world history while learning geography, Economics, Civics, Philosophy, and various cultures</a:t>
            </a:r>
            <a:endParaRPr sz="1800">
              <a:solidFill>
                <a:schemeClr val="lt1"/>
              </a:solidFill>
              <a:latin typeface="Cabin"/>
              <a:ea typeface="Cabin"/>
              <a:cs typeface="Cabin"/>
              <a:sym typeface="Cabin"/>
            </a:endParaRPr>
          </a:p>
          <a:p>
            <a:pPr indent="0" lvl="0" marL="0" rtl="0" algn="l">
              <a:spcBef>
                <a:spcPts val="800"/>
              </a:spcBef>
              <a:spcAft>
                <a:spcPts val="1200"/>
              </a:spcAft>
              <a:buNone/>
            </a:pPr>
            <a:r>
              <a:t/>
            </a:r>
            <a:endParaRPr sz="1800">
              <a:solidFill>
                <a:schemeClr val="lt1"/>
              </a:solidFill>
              <a:latin typeface="Cabin"/>
              <a:ea typeface="Cabin"/>
              <a:cs typeface="Cabin"/>
              <a:sym typeface="Cabin"/>
            </a:endParaRPr>
          </a:p>
        </p:txBody>
      </p:sp>
      <p:pic>
        <p:nvPicPr>
          <p:cNvPr id="70" name="Google Shape;70;p15"/>
          <p:cNvPicPr preferRelativeResize="0"/>
          <p:nvPr/>
        </p:nvPicPr>
        <p:blipFill>
          <a:blip r:embed="rId3">
            <a:alphaModFix/>
          </a:blip>
          <a:stretch>
            <a:fillRect/>
          </a:stretch>
        </p:blipFill>
        <p:spPr>
          <a:xfrm>
            <a:off x="5601275" y="1384775"/>
            <a:ext cx="3377700" cy="2251500"/>
          </a:xfrm>
          <a:prstGeom prst="roundRect">
            <a:avLst>
              <a:gd fmla="val 16667" name="adj"/>
            </a:avLst>
          </a:prstGeom>
          <a:noFill/>
          <a:ln cap="flat" cmpd="sng" w="28575">
            <a:solidFill>
              <a:schemeClr val="lt1"/>
            </a:solidFill>
            <a:prstDash val="solid"/>
            <a:round/>
            <a:headEnd len="sm" w="sm" type="none"/>
            <a:tailEnd len="sm" w="sm" type="none"/>
          </a:ln>
          <a:effectLst>
            <a:outerShdw blurRad="114300" rotWithShape="0" algn="bl" dir="5100000" dist="104775">
              <a:schemeClr val="dk1">
                <a:alpha val="50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97150"/>
            <a:ext cx="8520600" cy="5727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u="sng">
                <a:solidFill>
                  <a:schemeClr val="lt1"/>
                </a:solidFill>
                <a:latin typeface="Cabin"/>
                <a:ea typeface="Cabin"/>
                <a:cs typeface="Cabin"/>
                <a:sym typeface="Cabin"/>
              </a:rPr>
              <a:t>Religion</a:t>
            </a:r>
            <a:endParaRPr b="1" sz="2820" u="sng">
              <a:solidFill>
                <a:schemeClr val="lt1"/>
              </a:solidFill>
              <a:latin typeface="Cabin"/>
              <a:ea typeface="Cabin"/>
              <a:cs typeface="Cabin"/>
              <a:sym typeface="Cabin"/>
            </a:endParaRPr>
          </a:p>
        </p:txBody>
      </p:sp>
      <p:sp>
        <p:nvSpPr>
          <p:cNvPr id="76" name="Google Shape;76;p16"/>
          <p:cNvSpPr/>
          <p:nvPr/>
        </p:nvSpPr>
        <p:spPr>
          <a:xfrm rot="-170724">
            <a:off x="213732" y="705464"/>
            <a:ext cx="3988618" cy="1752061"/>
          </a:xfrm>
          <a:prstGeom prst="roundRect">
            <a:avLst>
              <a:gd fmla="val 16667" name="adj"/>
            </a:avLst>
          </a:prstGeom>
          <a:solidFill>
            <a:schemeClr val="lt2"/>
          </a:solidFill>
          <a:ln cap="flat" cmpd="sng" w="28575">
            <a:solidFill>
              <a:schemeClr val="dk2"/>
            </a:solidFill>
            <a:prstDash val="solid"/>
            <a:round/>
            <a:headEnd len="sm" w="sm" type="none"/>
            <a:tailEnd len="sm" w="sm" type="none"/>
          </a:ln>
          <a:effectLst>
            <a:outerShdw blurRad="157163" rotWithShape="0" algn="bl" dir="5400000" dist="1238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bin"/>
                <a:ea typeface="Cabin"/>
                <a:cs typeface="Cabin"/>
                <a:sym typeface="Cabin"/>
              </a:rPr>
              <a:t>6th Grade</a:t>
            </a:r>
            <a:endParaRPr b="1" sz="1800">
              <a:solidFill>
                <a:schemeClr val="dk1"/>
              </a:solidFill>
              <a:latin typeface="Cabin"/>
              <a:ea typeface="Cabin"/>
              <a:cs typeface="Cabin"/>
              <a:sym typeface="Cabin"/>
            </a:endParaRPr>
          </a:p>
          <a:p>
            <a:pPr indent="-203200" lvl="0" marL="171450" rtl="0" algn="l">
              <a:lnSpc>
                <a:spcPct val="107916"/>
              </a:lnSpc>
              <a:spcBef>
                <a:spcPts val="0"/>
              </a:spcBef>
              <a:spcAft>
                <a:spcPts val="0"/>
              </a:spcAft>
              <a:buClr>
                <a:srgbClr val="141414"/>
              </a:buClr>
              <a:buSzPts val="1400"/>
              <a:buFont typeface="Cabin"/>
              <a:buChar char="●"/>
            </a:pPr>
            <a:r>
              <a:rPr lang="en">
                <a:solidFill>
                  <a:srgbClr val="141414"/>
                </a:solidFill>
                <a:latin typeface="Cabin"/>
                <a:ea typeface="Cabin"/>
                <a:cs typeface="Cabin"/>
                <a:sym typeface="Cabin"/>
              </a:rPr>
              <a:t>The overarching theme is </a:t>
            </a:r>
            <a:r>
              <a:rPr b="1" lang="en">
                <a:solidFill>
                  <a:srgbClr val="141414"/>
                </a:solidFill>
                <a:latin typeface="Cabin"/>
                <a:ea typeface="Cabin"/>
                <a:cs typeface="Cabin"/>
                <a:sym typeface="Cabin"/>
              </a:rPr>
              <a:t>divine revelation</a:t>
            </a:r>
            <a:r>
              <a:rPr lang="en">
                <a:solidFill>
                  <a:srgbClr val="141414"/>
                </a:solidFill>
                <a:latin typeface="Cabin"/>
                <a:ea typeface="Cabin"/>
                <a:cs typeface="Cabin"/>
                <a:sym typeface="Cabin"/>
              </a:rPr>
              <a:t> and </a:t>
            </a:r>
            <a:r>
              <a:rPr b="1" lang="en">
                <a:solidFill>
                  <a:srgbClr val="141414"/>
                </a:solidFill>
                <a:latin typeface="Cabin"/>
                <a:ea typeface="Cabin"/>
                <a:cs typeface="Cabin"/>
                <a:sym typeface="Cabin"/>
              </a:rPr>
              <a:t>sacred scripture</a:t>
            </a:r>
            <a:endParaRPr b="1">
              <a:solidFill>
                <a:srgbClr val="141414"/>
              </a:solidFill>
              <a:latin typeface="Cabin"/>
              <a:ea typeface="Cabin"/>
              <a:cs typeface="Cabin"/>
              <a:sym typeface="Cabin"/>
            </a:endParaRPr>
          </a:p>
          <a:p>
            <a:pPr indent="-203200" lvl="0" marL="171450" rtl="0" algn="l">
              <a:lnSpc>
                <a:spcPct val="107916"/>
              </a:lnSpc>
              <a:spcBef>
                <a:spcPts val="0"/>
              </a:spcBef>
              <a:spcAft>
                <a:spcPts val="0"/>
              </a:spcAft>
              <a:buClr>
                <a:srgbClr val="141414"/>
              </a:buClr>
              <a:buSzPts val="1400"/>
              <a:buFont typeface="Cabin"/>
              <a:buChar char="●"/>
            </a:pPr>
            <a:r>
              <a:rPr lang="en" u="sng">
                <a:solidFill>
                  <a:srgbClr val="141414"/>
                </a:solidFill>
                <a:latin typeface="Cabin"/>
                <a:ea typeface="Cabin"/>
                <a:cs typeface="Cabin"/>
                <a:sym typeface="Cabin"/>
              </a:rPr>
              <a:t>Students will focus on</a:t>
            </a:r>
            <a:r>
              <a:rPr lang="en">
                <a:solidFill>
                  <a:srgbClr val="141414"/>
                </a:solidFill>
                <a:latin typeface="Cabin"/>
                <a:ea typeface="Cabin"/>
                <a:cs typeface="Cabin"/>
                <a:sym typeface="Cabin"/>
              </a:rPr>
              <a:t> interpreting and understanding scripture while studying the story of salvation through the bible</a:t>
            </a:r>
            <a:endParaRPr>
              <a:latin typeface="Cabin"/>
              <a:ea typeface="Cabin"/>
              <a:cs typeface="Cabin"/>
              <a:sym typeface="Cabin"/>
            </a:endParaRPr>
          </a:p>
        </p:txBody>
      </p:sp>
      <p:sp>
        <p:nvSpPr>
          <p:cNvPr id="77" name="Google Shape;77;p16"/>
          <p:cNvSpPr/>
          <p:nvPr/>
        </p:nvSpPr>
        <p:spPr>
          <a:xfrm rot="300873">
            <a:off x="4987700" y="531506"/>
            <a:ext cx="3988165" cy="1752119"/>
          </a:xfrm>
          <a:prstGeom prst="roundRect">
            <a:avLst>
              <a:gd fmla="val 16667" name="adj"/>
            </a:avLst>
          </a:prstGeom>
          <a:solidFill>
            <a:schemeClr val="lt2"/>
          </a:solidFill>
          <a:ln cap="flat" cmpd="sng" w="28575">
            <a:solidFill>
              <a:schemeClr val="dk2"/>
            </a:solidFill>
            <a:prstDash val="solid"/>
            <a:round/>
            <a:headEnd len="sm" w="sm" type="none"/>
            <a:tailEnd len="sm" w="sm" type="none"/>
          </a:ln>
          <a:effectLst>
            <a:outerShdw blurRad="157163" rotWithShape="0" algn="bl" dir="5400000" dist="1238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bin"/>
                <a:ea typeface="Cabin"/>
                <a:cs typeface="Cabin"/>
                <a:sym typeface="Cabin"/>
              </a:rPr>
              <a:t>7th Grade</a:t>
            </a:r>
            <a:endParaRPr b="1" sz="1800">
              <a:solidFill>
                <a:schemeClr val="dk1"/>
              </a:solidFill>
              <a:latin typeface="Cabin"/>
              <a:ea typeface="Cabin"/>
              <a:cs typeface="Cabin"/>
              <a:sym typeface="Cabin"/>
            </a:endParaRPr>
          </a:p>
          <a:p>
            <a:pPr indent="-203200" lvl="0" marL="171450" rtl="0" algn="l">
              <a:lnSpc>
                <a:spcPct val="107916"/>
              </a:lnSpc>
              <a:spcBef>
                <a:spcPts val="0"/>
              </a:spcBef>
              <a:spcAft>
                <a:spcPts val="0"/>
              </a:spcAft>
              <a:buClr>
                <a:srgbClr val="141414"/>
              </a:buClr>
              <a:buSzPts val="1400"/>
              <a:buFont typeface="Cabin"/>
              <a:buChar char="●"/>
            </a:pPr>
            <a:r>
              <a:rPr lang="en">
                <a:solidFill>
                  <a:srgbClr val="141414"/>
                </a:solidFill>
                <a:latin typeface="Cabin"/>
                <a:ea typeface="Cabin"/>
                <a:cs typeface="Cabin"/>
                <a:sym typeface="Cabin"/>
              </a:rPr>
              <a:t>The overarching theme is </a:t>
            </a:r>
            <a:r>
              <a:rPr b="1" lang="en">
                <a:solidFill>
                  <a:srgbClr val="141414"/>
                </a:solidFill>
                <a:latin typeface="Cabin"/>
                <a:ea typeface="Cabin"/>
                <a:cs typeface="Cabin"/>
                <a:sym typeface="Cabin"/>
              </a:rPr>
              <a:t>Jesus and the Gospel message</a:t>
            </a:r>
            <a:r>
              <a:rPr lang="en">
                <a:solidFill>
                  <a:srgbClr val="141414"/>
                </a:solidFill>
                <a:latin typeface="Cabin"/>
                <a:ea typeface="Cabin"/>
                <a:cs typeface="Cabin"/>
                <a:sym typeface="Cabin"/>
              </a:rPr>
              <a:t> with an emphasis on unifying themes in Scripture</a:t>
            </a:r>
            <a:endParaRPr b="1">
              <a:solidFill>
                <a:srgbClr val="141414"/>
              </a:solidFill>
              <a:latin typeface="Cabin"/>
              <a:ea typeface="Cabin"/>
              <a:cs typeface="Cabin"/>
              <a:sym typeface="Cabin"/>
            </a:endParaRPr>
          </a:p>
          <a:p>
            <a:pPr indent="-203200" lvl="0" marL="171450" rtl="0" algn="l">
              <a:lnSpc>
                <a:spcPct val="107916"/>
              </a:lnSpc>
              <a:spcBef>
                <a:spcPts val="0"/>
              </a:spcBef>
              <a:spcAft>
                <a:spcPts val="0"/>
              </a:spcAft>
              <a:buClr>
                <a:srgbClr val="141414"/>
              </a:buClr>
              <a:buSzPts val="1400"/>
              <a:buFont typeface="Cabin"/>
              <a:buChar char="●"/>
            </a:pPr>
            <a:r>
              <a:rPr lang="en" u="sng">
                <a:solidFill>
                  <a:srgbClr val="141414"/>
                </a:solidFill>
                <a:latin typeface="Cabin"/>
                <a:ea typeface="Cabin"/>
                <a:cs typeface="Cabin"/>
                <a:sym typeface="Cabin"/>
              </a:rPr>
              <a:t>Students will focus on</a:t>
            </a:r>
            <a:r>
              <a:rPr lang="en">
                <a:solidFill>
                  <a:srgbClr val="141414"/>
                </a:solidFill>
                <a:latin typeface="Cabin"/>
                <a:ea typeface="Cabin"/>
                <a:cs typeface="Cabin"/>
                <a:sym typeface="Cabin"/>
              </a:rPr>
              <a:t> the Gospel message, the Sacraments, and Prayer</a:t>
            </a:r>
            <a:endParaRPr>
              <a:latin typeface="Cabin"/>
              <a:ea typeface="Cabin"/>
              <a:cs typeface="Cabin"/>
              <a:sym typeface="Cabin"/>
            </a:endParaRPr>
          </a:p>
        </p:txBody>
      </p:sp>
      <p:sp>
        <p:nvSpPr>
          <p:cNvPr id="78" name="Google Shape;78;p16"/>
          <p:cNvSpPr/>
          <p:nvPr/>
        </p:nvSpPr>
        <p:spPr>
          <a:xfrm rot="-191">
            <a:off x="1875900" y="3195618"/>
            <a:ext cx="5392200" cy="1752000"/>
          </a:xfrm>
          <a:prstGeom prst="roundRect">
            <a:avLst>
              <a:gd fmla="val 16667" name="adj"/>
            </a:avLst>
          </a:prstGeom>
          <a:solidFill>
            <a:schemeClr val="lt2"/>
          </a:solidFill>
          <a:ln cap="flat" cmpd="sng" w="28575">
            <a:solidFill>
              <a:schemeClr val="dk2"/>
            </a:solidFill>
            <a:prstDash val="solid"/>
            <a:round/>
            <a:headEnd len="sm" w="sm" type="none"/>
            <a:tailEnd len="sm" w="sm" type="none"/>
          </a:ln>
          <a:effectLst>
            <a:outerShdw blurRad="157163" rotWithShape="0" algn="bl" dir="5400000" dist="1238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bin"/>
                <a:ea typeface="Cabin"/>
                <a:cs typeface="Cabin"/>
                <a:sym typeface="Cabin"/>
              </a:rPr>
              <a:t>8th Grade</a:t>
            </a:r>
            <a:endParaRPr b="1" sz="1800">
              <a:solidFill>
                <a:schemeClr val="dk1"/>
              </a:solidFill>
              <a:latin typeface="Cabin"/>
              <a:ea typeface="Cabin"/>
              <a:cs typeface="Cabin"/>
              <a:sym typeface="Cabin"/>
            </a:endParaRPr>
          </a:p>
          <a:p>
            <a:pPr indent="-203200" lvl="0" marL="171450" rtl="0" algn="l">
              <a:lnSpc>
                <a:spcPct val="107916"/>
              </a:lnSpc>
              <a:spcBef>
                <a:spcPts val="0"/>
              </a:spcBef>
              <a:spcAft>
                <a:spcPts val="0"/>
              </a:spcAft>
              <a:buClr>
                <a:srgbClr val="141414"/>
              </a:buClr>
              <a:buSzPts val="1400"/>
              <a:buFont typeface="Cabin"/>
              <a:buChar char="●"/>
            </a:pPr>
            <a:r>
              <a:rPr lang="en">
                <a:solidFill>
                  <a:srgbClr val="141414"/>
                </a:solidFill>
                <a:latin typeface="Cabin"/>
                <a:ea typeface="Cabin"/>
                <a:cs typeface="Cabin"/>
                <a:sym typeface="Cabin"/>
              </a:rPr>
              <a:t>The overarching theme is </a:t>
            </a:r>
            <a:r>
              <a:rPr b="1" lang="en">
                <a:solidFill>
                  <a:srgbClr val="141414"/>
                </a:solidFill>
                <a:latin typeface="Cabin"/>
                <a:ea typeface="Cabin"/>
                <a:cs typeface="Cabin"/>
                <a:sym typeface="Cabin"/>
              </a:rPr>
              <a:t>personal growth in our relationship with Jesus</a:t>
            </a:r>
            <a:r>
              <a:rPr lang="en">
                <a:solidFill>
                  <a:srgbClr val="141414"/>
                </a:solidFill>
                <a:latin typeface="Cabin"/>
                <a:ea typeface="Cabin"/>
                <a:cs typeface="Cabin"/>
                <a:sym typeface="Cabin"/>
              </a:rPr>
              <a:t> with an emphasis on vocation and our responsibilities to God and each other</a:t>
            </a:r>
            <a:endParaRPr b="1">
              <a:solidFill>
                <a:srgbClr val="141414"/>
              </a:solidFill>
              <a:latin typeface="Cabin"/>
              <a:ea typeface="Cabin"/>
              <a:cs typeface="Cabin"/>
              <a:sym typeface="Cabin"/>
            </a:endParaRPr>
          </a:p>
          <a:p>
            <a:pPr indent="-203200" lvl="0" marL="171450" rtl="0" algn="l">
              <a:lnSpc>
                <a:spcPct val="107916"/>
              </a:lnSpc>
              <a:spcBef>
                <a:spcPts val="0"/>
              </a:spcBef>
              <a:spcAft>
                <a:spcPts val="0"/>
              </a:spcAft>
              <a:buClr>
                <a:srgbClr val="141414"/>
              </a:buClr>
              <a:buSzPts val="1400"/>
              <a:buFont typeface="Cabin"/>
              <a:buChar char="●"/>
            </a:pPr>
            <a:r>
              <a:rPr lang="en" u="sng">
                <a:solidFill>
                  <a:srgbClr val="141414"/>
                </a:solidFill>
                <a:latin typeface="Cabin"/>
                <a:ea typeface="Cabin"/>
                <a:cs typeface="Cabin"/>
                <a:sym typeface="Cabin"/>
              </a:rPr>
              <a:t>Students will focus on</a:t>
            </a:r>
            <a:r>
              <a:rPr lang="en">
                <a:solidFill>
                  <a:srgbClr val="141414"/>
                </a:solidFill>
                <a:latin typeface="Cabin"/>
                <a:ea typeface="Cabin"/>
                <a:cs typeface="Cabin"/>
                <a:sym typeface="Cabin"/>
              </a:rPr>
              <a:t> Church history, morality, citizenship and government, and God’s plan for love and marriage</a:t>
            </a:r>
            <a:endParaRPr>
              <a:latin typeface="Cabin"/>
              <a:ea typeface="Cabin"/>
              <a:cs typeface="Cabin"/>
              <a:sym typeface="Cabin"/>
            </a:endParaRPr>
          </a:p>
        </p:txBody>
      </p:sp>
      <p:pic>
        <p:nvPicPr>
          <p:cNvPr id="79" name="Google Shape;79;p16"/>
          <p:cNvPicPr preferRelativeResize="0"/>
          <p:nvPr/>
        </p:nvPicPr>
        <p:blipFill rotWithShape="1">
          <a:blip r:embed="rId3">
            <a:alphaModFix/>
          </a:blip>
          <a:srcRect b="3963" l="6819" r="9407" t="3220"/>
          <a:stretch/>
        </p:blipFill>
        <p:spPr>
          <a:xfrm>
            <a:off x="3890400" y="1840975"/>
            <a:ext cx="1363200" cy="1354500"/>
          </a:xfrm>
          <a:prstGeom prst="ellipse">
            <a:avLst/>
          </a:prstGeom>
          <a:noFill/>
          <a:ln cap="flat" cmpd="sng" w="28575">
            <a:solidFill>
              <a:schemeClr val="dk2"/>
            </a:solidFill>
            <a:prstDash val="solid"/>
            <a:round/>
            <a:headEnd len="sm" w="sm" type="none"/>
            <a:tailEnd len="sm" w="sm" type="none"/>
          </a:ln>
          <a:effectLst>
            <a:outerShdw blurRad="100013" rotWithShape="0" algn="bl" dir="5400000" dist="571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0"/>
            <a:ext cx="8520600" cy="480900"/>
          </a:xfrm>
          <a:prstGeom prst="rect">
            <a:avLst/>
          </a:prstGeom>
          <a:effectLst>
            <a:outerShdw blurRad="171450" rotWithShape="0" algn="bl" dir="5400000" dist="19050">
              <a:schemeClr val="dk1">
                <a:alpha val="50000"/>
              </a:scheme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chemeClr val="lt1"/>
                </a:solidFill>
                <a:latin typeface="Cabin"/>
                <a:ea typeface="Cabin"/>
                <a:cs typeface="Cabin"/>
                <a:sym typeface="Cabin"/>
              </a:rPr>
              <a:t>Science</a:t>
            </a:r>
            <a:endParaRPr b="1" u="sng">
              <a:solidFill>
                <a:schemeClr val="lt1"/>
              </a:solidFill>
              <a:latin typeface="Cabin"/>
              <a:ea typeface="Cabin"/>
              <a:cs typeface="Cabin"/>
              <a:sym typeface="Cabin"/>
            </a:endParaRPr>
          </a:p>
        </p:txBody>
      </p:sp>
      <p:sp>
        <p:nvSpPr>
          <p:cNvPr id="85" name="Google Shape;85;p17"/>
          <p:cNvSpPr txBox="1"/>
          <p:nvPr/>
        </p:nvSpPr>
        <p:spPr>
          <a:xfrm>
            <a:off x="311700" y="507100"/>
            <a:ext cx="2840100" cy="4659300"/>
          </a:xfrm>
          <a:prstGeom prst="rect">
            <a:avLst/>
          </a:prstGeom>
          <a:solidFill>
            <a:schemeClr val="lt1"/>
          </a:solidFill>
          <a:ln cap="flat" cmpd="sng" w="28575">
            <a:solidFill>
              <a:schemeClr val="dk1"/>
            </a:solidFill>
            <a:prstDash val="solid"/>
            <a:round/>
            <a:headEnd len="sm" w="sm" type="none"/>
            <a:tailEnd len="sm" w="sm" type="none"/>
          </a:ln>
          <a:effectLst>
            <a:outerShdw blurRad="57150" rotWithShape="0" algn="bl" dir="5400000" dist="85725">
              <a:srgbClr val="000000">
                <a:alpha val="50000"/>
              </a:srgbClr>
            </a:outerShdw>
          </a:effectLst>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abin"/>
                <a:ea typeface="Cabin"/>
                <a:cs typeface="Cabin"/>
                <a:sym typeface="Cabin"/>
              </a:rPr>
              <a:t>Life Science</a:t>
            </a:r>
            <a:endParaRPr b="1" sz="1800">
              <a:solidFill>
                <a:schemeClr val="dk1"/>
              </a:solidFill>
              <a:latin typeface="Cabin"/>
              <a:ea typeface="Cabin"/>
              <a:cs typeface="Cabin"/>
              <a:sym typeface="Cabin"/>
            </a:endParaRPr>
          </a:p>
          <a:p>
            <a:pPr indent="0" lvl="0" marL="0" rtl="0" algn="l">
              <a:spcBef>
                <a:spcPts val="0"/>
              </a:spcBef>
              <a:spcAft>
                <a:spcPts val="0"/>
              </a:spcAft>
              <a:buNone/>
            </a:pPr>
            <a:r>
              <a:rPr b="1" lang="en" sz="1500">
                <a:solidFill>
                  <a:schemeClr val="dk1"/>
                </a:solidFill>
                <a:latin typeface="Cabin"/>
                <a:ea typeface="Cabin"/>
                <a:cs typeface="Cabin"/>
                <a:sym typeface="Cabin"/>
              </a:rPr>
              <a:t>“Life Science Exploration:  From Cells to Ecosystems"</a:t>
            </a:r>
            <a:r>
              <a:rPr lang="en" sz="1500">
                <a:solidFill>
                  <a:schemeClr val="dk1"/>
                </a:solidFill>
                <a:latin typeface="Cabin"/>
                <a:ea typeface="Cabin"/>
                <a:cs typeface="Cabin"/>
                <a:sym typeface="Cabin"/>
              </a:rPr>
              <a:t> is a dynamic middle school course that takes students on a comprehensive journey through the intricate world of living organisms.  This course is designed to provide an in-depth understanding of scientific methods, delve into the characteristics and needs of living organisms, explore the microscopic realm, survey the six kingdoms of life, unravel the mysteries of genetics, and examine the interconnectedness of ecological systems.</a:t>
            </a:r>
            <a:endParaRPr sz="1800">
              <a:solidFill>
                <a:schemeClr val="dk1"/>
              </a:solidFill>
            </a:endParaRPr>
          </a:p>
        </p:txBody>
      </p:sp>
      <p:sp>
        <p:nvSpPr>
          <p:cNvPr id="86" name="Google Shape;86;p17"/>
          <p:cNvSpPr txBox="1"/>
          <p:nvPr/>
        </p:nvSpPr>
        <p:spPr>
          <a:xfrm>
            <a:off x="3151950" y="507100"/>
            <a:ext cx="2840100" cy="4428300"/>
          </a:xfrm>
          <a:prstGeom prst="rect">
            <a:avLst/>
          </a:prstGeom>
          <a:solidFill>
            <a:schemeClr val="lt1"/>
          </a:solidFill>
          <a:ln cap="flat" cmpd="sng" w="28575">
            <a:solidFill>
              <a:schemeClr val="dk1"/>
            </a:solidFill>
            <a:prstDash val="solid"/>
            <a:round/>
            <a:headEnd len="sm" w="sm" type="none"/>
            <a:tailEnd len="sm" w="sm" type="none"/>
          </a:ln>
          <a:effectLst>
            <a:outerShdw blurRad="57150" rotWithShape="0" algn="bl" dir="5400000" dist="85725">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Cabin"/>
                <a:ea typeface="Cabin"/>
                <a:cs typeface="Cabin"/>
                <a:sym typeface="Cabin"/>
              </a:rPr>
              <a:t>Earth Science</a:t>
            </a:r>
            <a:endParaRPr b="1" sz="1800">
              <a:solidFill>
                <a:schemeClr val="dk1"/>
              </a:solidFill>
              <a:latin typeface="Cabin"/>
              <a:ea typeface="Cabin"/>
              <a:cs typeface="Cabin"/>
              <a:sym typeface="Cabin"/>
            </a:endParaRPr>
          </a:p>
          <a:p>
            <a:pPr indent="0" lvl="0" marL="0" rtl="0" algn="l">
              <a:spcBef>
                <a:spcPts val="0"/>
              </a:spcBef>
              <a:spcAft>
                <a:spcPts val="0"/>
              </a:spcAft>
              <a:buNone/>
            </a:pPr>
            <a:r>
              <a:rPr lang="en" sz="1500">
                <a:solidFill>
                  <a:schemeClr val="dk1"/>
                </a:solidFill>
                <a:latin typeface="Cabin"/>
                <a:ea typeface="Cabin"/>
                <a:cs typeface="Cabin"/>
                <a:sym typeface="Cabin"/>
              </a:rPr>
              <a:t>Embark on a thrilling journey through the dynamic world of Earth Science with our middle school course, </a:t>
            </a:r>
            <a:r>
              <a:rPr b="1" lang="en" sz="1500">
                <a:solidFill>
                  <a:schemeClr val="dk1"/>
                </a:solidFill>
                <a:latin typeface="Cabin"/>
                <a:ea typeface="Cabin"/>
                <a:cs typeface="Cabin"/>
                <a:sym typeface="Cabin"/>
              </a:rPr>
              <a:t>"Earth Science Exploration:  From Rocks to the Cosmos."</a:t>
            </a:r>
            <a:r>
              <a:rPr lang="en" sz="1500">
                <a:solidFill>
                  <a:schemeClr val="dk1"/>
                </a:solidFill>
                <a:latin typeface="Cabin"/>
                <a:ea typeface="Cabin"/>
                <a:cs typeface="Cabin"/>
                <a:sym typeface="Cabin"/>
              </a:rPr>
              <a:t>  This comprehensive program is designed to unravel the mysteries of scientific methods, geology, astronomy, and meteorology.  Students will gain a profound understanding of Earth's structure, composition, celestial bodies, and atmospheric phenomena.</a:t>
            </a:r>
            <a:endParaRPr sz="15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800">
              <a:solidFill>
                <a:schemeClr val="dk1"/>
              </a:solidFill>
            </a:endParaRPr>
          </a:p>
        </p:txBody>
      </p:sp>
      <p:sp>
        <p:nvSpPr>
          <p:cNvPr id="87" name="Google Shape;87;p17"/>
          <p:cNvSpPr txBox="1"/>
          <p:nvPr/>
        </p:nvSpPr>
        <p:spPr>
          <a:xfrm>
            <a:off x="5992200" y="507100"/>
            <a:ext cx="2840100" cy="4428300"/>
          </a:xfrm>
          <a:prstGeom prst="rect">
            <a:avLst/>
          </a:prstGeom>
          <a:solidFill>
            <a:schemeClr val="lt1"/>
          </a:solidFill>
          <a:ln cap="flat" cmpd="sng" w="28575">
            <a:solidFill>
              <a:schemeClr val="dk1"/>
            </a:solidFill>
            <a:prstDash val="solid"/>
            <a:round/>
            <a:headEnd len="sm" w="sm" type="none"/>
            <a:tailEnd len="sm" w="sm" type="none"/>
          </a:ln>
          <a:effectLst>
            <a:outerShdw blurRad="57150" rotWithShape="0" algn="bl" dir="5400000" dist="85725">
              <a:srgbClr val="000000">
                <a:alpha val="50000"/>
              </a:srgbClr>
            </a:outerShdw>
          </a:effectLst>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latin typeface="Cabin"/>
                <a:ea typeface="Cabin"/>
                <a:cs typeface="Cabin"/>
                <a:sym typeface="Cabin"/>
              </a:rPr>
              <a:t>Physical Science</a:t>
            </a:r>
            <a:endParaRPr b="1" sz="1800">
              <a:solidFill>
                <a:schemeClr val="dk1"/>
              </a:solidFill>
              <a:latin typeface="Cabin"/>
              <a:ea typeface="Cabin"/>
              <a:cs typeface="Cabin"/>
              <a:sym typeface="Cabin"/>
            </a:endParaRPr>
          </a:p>
          <a:p>
            <a:pPr indent="0" lvl="0" marL="0" rtl="0" algn="l">
              <a:spcBef>
                <a:spcPts val="0"/>
              </a:spcBef>
              <a:spcAft>
                <a:spcPts val="0"/>
              </a:spcAft>
              <a:buNone/>
            </a:pPr>
            <a:r>
              <a:rPr b="1" lang="en" sz="1500">
                <a:solidFill>
                  <a:schemeClr val="dk1"/>
                </a:solidFill>
                <a:latin typeface="Cabin"/>
                <a:ea typeface="Cabin"/>
                <a:cs typeface="Cabin"/>
                <a:sym typeface="Cabin"/>
              </a:rPr>
              <a:t>"Exploring Physical Science:  From Matter to Motion"</a:t>
            </a:r>
            <a:r>
              <a:rPr lang="en" sz="1500">
                <a:solidFill>
                  <a:schemeClr val="dk1"/>
                </a:solidFill>
                <a:latin typeface="Cabin"/>
                <a:ea typeface="Cabin"/>
                <a:cs typeface="Cabin"/>
                <a:sym typeface="Cabin"/>
              </a:rPr>
              <a:t> is an exciting exploration of the fundamental principles of physical science.  This comprehensive program is designed to ignite curiosity, foster critical thinking, and deepen understanding in the fields of chemistry and physics.  Students will unravel the mysteries of scientific methods, delve into the nature of matter, explore chemical reactions, and understand the principles governing motion, energy, and electromagnetism.</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0"/>
            <a:ext cx="3281400" cy="5019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chemeClr val="lt1"/>
                </a:solidFill>
                <a:latin typeface="Cabin"/>
                <a:ea typeface="Cabin"/>
                <a:cs typeface="Cabin"/>
                <a:sym typeface="Cabin"/>
              </a:rPr>
              <a:t>Math 6</a:t>
            </a:r>
            <a:endParaRPr b="1" u="sng">
              <a:solidFill>
                <a:schemeClr val="lt1"/>
              </a:solidFill>
              <a:latin typeface="Cabin"/>
              <a:ea typeface="Cabin"/>
              <a:cs typeface="Cabin"/>
              <a:sym typeface="Cabin"/>
            </a:endParaRPr>
          </a:p>
        </p:txBody>
      </p:sp>
      <p:sp>
        <p:nvSpPr>
          <p:cNvPr id="93" name="Google Shape;93;p18"/>
          <p:cNvSpPr txBox="1"/>
          <p:nvPr>
            <p:ph idx="1" type="body"/>
          </p:nvPr>
        </p:nvSpPr>
        <p:spPr>
          <a:xfrm>
            <a:off x="137775" y="501900"/>
            <a:ext cx="5418300" cy="4428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lt1"/>
                </a:solidFill>
                <a:latin typeface="Cabin"/>
                <a:ea typeface="Cabin"/>
                <a:cs typeface="Cabin"/>
                <a:sym typeface="Cabin"/>
              </a:rPr>
              <a:t>​​Welcome to Math 6!  In this sixth-grade math class, our main emphasis is on building a strong foundation in fractions, decimals, and order of operations.  We will also introduce new concepts like… </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Solving equations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Exploring measurements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Delving into geometry</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Mastering graphing</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Understanding functions.  </a:t>
            </a:r>
            <a:endParaRPr sz="1900">
              <a:solidFill>
                <a:schemeClr val="lt1"/>
              </a:solidFill>
              <a:latin typeface="Cabin"/>
              <a:ea typeface="Cabin"/>
              <a:cs typeface="Cabin"/>
              <a:sym typeface="Cabin"/>
            </a:endParaRPr>
          </a:p>
          <a:p>
            <a:pPr indent="0" lvl="0" marL="457200" rtl="0" algn="l">
              <a:lnSpc>
                <a:spcPct val="100000"/>
              </a:lnSpc>
              <a:spcBef>
                <a:spcPts val="0"/>
              </a:spcBef>
              <a:spcAft>
                <a:spcPts val="0"/>
              </a:spcAft>
              <a:buNone/>
            </a:pPr>
            <a:r>
              <a:t/>
            </a:r>
            <a:endParaRPr sz="1000">
              <a:solidFill>
                <a:schemeClr val="lt1"/>
              </a:solidFill>
              <a:latin typeface="Cabin"/>
              <a:ea typeface="Cabin"/>
              <a:cs typeface="Cabin"/>
              <a:sym typeface="Cabin"/>
            </a:endParaRPr>
          </a:p>
          <a:p>
            <a:pPr indent="0" lvl="0" marL="0" rtl="0" algn="l">
              <a:lnSpc>
                <a:spcPct val="100000"/>
              </a:lnSpc>
              <a:spcBef>
                <a:spcPts val="0"/>
              </a:spcBef>
              <a:spcAft>
                <a:spcPts val="0"/>
              </a:spcAft>
              <a:buNone/>
            </a:pPr>
            <a:r>
              <a:rPr lang="en" sz="1800">
                <a:solidFill>
                  <a:schemeClr val="lt1"/>
                </a:solidFill>
                <a:latin typeface="Cabin"/>
                <a:ea typeface="Cabin"/>
                <a:cs typeface="Cabin"/>
                <a:sym typeface="Cabin"/>
              </a:rPr>
              <a:t>Math 6 is designed to lay the groundwork for Algebra logic, ensuring a solid preparation for future mathematical challenges. Get ready to enhance your mathematical skills and build the confidence to tackle more advanced concepts!</a:t>
            </a:r>
            <a:endParaRPr sz="1800">
              <a:solidFill>
                <a:schemeClr val="lt1"/>
              </a:solidFill>
              <a:latin typeface="Cabin"/>
              <a:ea typeface="Cabin"/>
              <a:cs typeface="Cabin"/>
              <a:sym typeface="Cabin"/>
            </a:endParaRPr>
          </a:p>
        </p:txBody>
      </p:sp>
      <p:pic>
        <p:nvPicPr>
          <p:cNvPr id="94" name="Google Shape;94;p18"/>
          <p:cNvPicPr preferRelativeResize="0"/>
          <p:nvPr/>
        </p:nvPicPr>
        <p:blipFill rotWithShape="1">
          <a:blip r:embed="rId3">
            <a:alphaModFix/>
          </a:blip>
          <a:srcRect b="0" l="0" r="26739" t="0"/>
          <a:stretch/>
        </p:blipFill>
        <p:spPr>
          <a:xfrm>
            <a:off x="5500225" y="1357950"/>
            <a:ext cx="3333300" cy="2274900"/>
          </a:xfrm>
          <a:prstGeom prst="roundRect">
            <a:avLst>
              <a:gd fmla="val 16667" name="adj"/>
            </a:avLst>
          </a:prstGeom>
          <a:noFill/>
          <a:ln cap="flat" cmpd="sng" w="28575">
            <a:solidFill>
              <a:schemeClr val="lt1"/>
            </a:solidFill>
            <a:prstDash val="solid"/>
            <a:round/>
            <a:headEnd len="sm" w="sm" type="none"/>
            <a:tailEnd len="sm" w="sm" type="none"/>
          </a:ln>
          <a:effectLst>
            <a:outerShdw blurRad="114300" rotWithShape="0" algn="bl" dir="5400000" dist="161925">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98" name="Shape 98"/>
        <p:cNvGrpSpPr/>
        <p:nvPr/>
      </p:nvGrpSpPr>
      <p:grpSpPr>
        <a:xfrm>
          <a:off x="0" y="0"/>
          <a:ext cx="0" cy="0"/>
          <a:chOff x="0" y="0"/>
          <a:chExt cx="0" cy="0"/>
        </a:xfrm>
      </p:grpSpPr>
      <p:sp>
        <p:nvSpPr>
          <p:cNvPr id="99" name="Google Shape;99;p19"/>
          <p:cNvSpPr txBox="1"/>
          <p:nvPr>
            <p:ph type="title"/>
          </p:nvPr>
        </p:nvSpPr>
        <p:spPr>
          <a:xfrm>
            <a:off x="3551700" y="106350"/>
            <a:ext cx="3045300" cy="5019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chemeClr val="lt1"/>
                </a:solidFill>
                <a:latin typeface="Cabin"/>
                <a:ea typeface="Cabin"/>
                <a:cs typeface="Cabin"/>
                <a:sym typeface="Cabin"/>
              </a:rPr>
              <a:t>Pre-Algebra</a:t>
            </a:r>
            <a:endParaRPr b="1" u="sng">
              <a:solidFill>
                <a:schemeClr val="lt1"/>
              </a:solidFill>
              <a:latin typeface="Cabin"/>
              <a:ea typeface="Cabin"/>
              <a:cs typeface="Cabin"/>
              <a:sym typeface="Cabin"/>
            </a:endParaRPr>
          </a:p>
        </p:txBody>
      </p:sp>
      <p:sp>
        <p:nvSpPr>
          <p:cNvPr id="100" name="Google Shape;100;p19"/>
          <p:cNvSpPr txBox="1"/>
          <p:nvPr>
            <p:ph idx="1" type="body"/>
          </p:nvPr>
        </p:nvSpPr>
        <p:spPr>
          <a:xfrm>
            <a:off x="3551700" y="608250"/>
            <a:ext cx="5592300" cy="4428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lt1"/>
                </a:solidFill>
                <a:latin typeface="Cabin"/>
                <a:ea typeface="Cabin"/>
                <a:cs typeface="Cabin"/>
                <a:sym typeface="Cabin"/>
              </a:rPr>
              <a:t>Welcome to Pre-Algebra!  Building upon the foundations of Math 6, this course…</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Introduces the crucial concept of signed numbers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Explores negative and rational numbers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Delves into algebraic reasoning</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Tackles multi-step equations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Work with percents, functions, and probability. </a:t>
            </a:r>
            <a:endParaRPr sz="1900">
              <a:solidFill>
                <a:schemeClr val="lt1"/>
              </a:solidFill>
              <a:latin typeface="Cabin"/>
              <a:ea typeface="Cabin"/>
              <a:cs typeface="Cabin"/>
              <a:sym typeface="Cabin"/>
            </a:endParaRPr>
          </a:p>
          <a:p>
            <a:pPr indent="0" lvl="0" marL="457200" rtl="0" algn="l">
              <a:lnSpc>
                <a:spcPct val="100000"/>
              </a:lnSpc>
              <a:spcBef>
                <a:spcPts val="0"/>
              </a:spcBef>
              <a:spcAft>
                <a:spcPts val="0"/>
              </a:spcAft>
              <a:buNone/>
            </a:pPr>
            <a:r>
              <a:rPr lang="en" sz="1900">
                <a:solidFill>
                  <a:schemeClr val="lt1"/>
                </a:solidFill>
                <a:latin typeface="Cabin"/>
                <a:ea typeface="Cabin"/>
                <a:cs typeface="Cabin"/>
                <a:sym typeface="Cabin"/>
              </a:rPr>
              <a:t> </a:t>
            </a:r>
            <a:endParaRPr sz="1900">
              <a:solidFill>
                <a:schemeClr val="lt1"/>
              </a:solidFill>
              <a:latin typeface="Cabin"/>
              <a:ea typeface="Cabin"/>
              <a:cs typeface="Cabin"/>
              <a:sym typeface="Cabin"/>
            </a:endParaRPr>
          </a:p>
          <a:p>
            <a:pPr indent="0" lvl="0" marL="0" rtl="0" algn="l">
              <a:lnSpc>
                <a:spcPct val="100000"/>
              </a:lnSpc>
              <a:spcBef>
                <a:spcPts val="0"/>
              </a:spcBef>
              <a:spcAft>
                <a:spcPts val="0"/>
              </a:spcAft>
              <a:buNone/>
            </a:pPr>
            <a:r>
              <a:rPr lang="en" sz="1800">
                <a:solidFill>
                  <a:schemeClr val="lt1"/>
                </a:solidFill>
                <a:latin typeface="Cabin"/>
                <a:ea typeface="Cabin"/>
                <a:cs typeface="Cabin"/>
                <a:sym typeface="Cabin"/>
              </a:rPr>
              <a:t>Additionally, we'll explore 2 and 3-dimensional figures, geometry principles, and the skills of collecting and analyzing data.  Pre-Algebra aims to establish a robust understanding of these concepts, providing a solid preparation for the challenges of Algebra 1.  Get ready to elevate your mathematical abilities!</a:t>
            </a:r>
            <a:endParaRPr sz="1800">
              <a:solidFill>
                <a:schemeClr val="lt1"/>
              </a:solidFill>
              <a:latin typeface="Cabin"/>
              <a:ea typeface="Cabin"/>
              <a:cs typeface="Cabin"/>
              <a:sym typeface="Cabin"/>
            </a:endParaRPr>
          </a:p>
          <a:p>
            <a:pPr indent="0" lvl="0" marL="0" rtl="0" algn="l">
              <a:lnSpc>
                <a:spcPct val="100000"/>
              </a:lnSpc>
              <a:spcBef>
                <a:spcPts val="0"/>
              </a:spcBef>
              <a:spcAft>
                <a:spcPts val="0"/>
              </a:spcAft>
              <a:buNone/>
            </a:pPr>
            <a:r>
              <a:t/>
            </a:r>
            <a:endParaRPr sz="1900">
              <a:solidFill>
                <a:schemeClr val="lt1"/>
              </a:solidFill>
              <a:latin typeface="Cabin"/>
              <a:ea typeface="Cabin"/>
              <a:cs typeface="Cabin"/>
              <a:sym typeface="Cabin"/>
            </a:endParaRPr>
          </a:p>
        </p:txBody>
      </p:sp>
      <p:pic>
        <p:nvPicPr>
          <p:cNvPr id="101" name="Google Shape;101;p19"/>
          <p:cNvPicPr preferRelativeResize="0"/>
          <p:nvPr/>
        </p:nvPicPr>
        <p:blipFill rotWithShape="1">
          <a:blip r:embed="rId3">
            <a:alphaModFix/>
          </a:blip>
          <a:srcRect b="0" l="22093" r="4844" t="0"/>
          <a:stretch/>
        </p:blipFill>
        <p:spPr>
          <a:xfrm>
            <a:off x="101875" y="1086300"/>
            <a:ext cx="3303300" cy="2970900"/>
          </a:xfrm>
          <a:prstGeom prst="roundRect">
            <a:avLst>
              <a:gd fmla="val 16667" name="adj"/>
            </a:avLst>
          </a:prstGeom>
          <a:noFill/>
          <a:ln cap="flat" cmpd="sng" w="28575">
            <a:solidFill>
              <a:schemeClr val="lt1"/>
            </a:solidFill>
            <a:prstDash val="solid"/>
            <a:round/>
            <a:headEnd len="sm" w="sm" type="none"/>
            <a:tailEnd len="sm" w="sm" type="none"/>
          </a:ln>
          <a:effectLst>
            <a:outerShdw blurRad="142875" rotWithShape="0" algn="bl" dir="5400000" dist="180975">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0"/>
            <a:ext cx="8520600" cy="5019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chemeClr val="lt1"/>
                </a:solidFill>
                <a:latin typeface="Cabin"/>
                <a:ea typeface="Cabin"/>
                <a:cs typeface="Cabin"/>
                <a:sym typeface="Cabin"/>
              </a:rPr>
              <a:t>Algebra 1</a:t>
            </a:r>
            <a:endParaRPr b="1" u="sng">
              <a:solidFill>
                <a:schemeClr val="lt1"/>
              </a:solidFill>
              <a:latin typeface="Cabin"/>
              <a:ea typeface="Cabin"/>
              <a:cs typeface="Cabin"/>
              <a:sym typeface="Cabin"/>
            </a:endParaRPr>
          </a:p>
        </p:txBody>
      </p:sp>
      <p:sp>
        <p:nvSpPr>
          <p:cNvPr id="107" name="Google Shape;107;p20"/>
          <p:cNvSpPr txBox="1"/>
          <p:nvPr>
            <p:ph idx="1" type="body"/>
          </p:nvPr>
        </p:nvSpPr>
        <p:spPr>
          <a:xfrm>
            <a:off x="311700" y="501900"/>
            <a:ext cx="5592300" cy="4428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lt1"/>
                </a:solidFill>
                <a:latin typeface="Cabin"/>
                <a:ea typeface="Cabin"/>
                <a:cs typeface="Cabin"/>
                <a:sym typeface="Cabin"/>
              </a:rPr>
              <a:t>Welcome to Algebra 1!  This course is your gateway to… </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Variables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Algebraic expressions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Equations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Inequalities</a:t>
            </a:r>
            <a:endParaRPr sz="1900">
              <a:solidFill>
                <a:schemeClr val="lt1"/>
              </a:solidFill>
              <a:latin typeface="Cabin"/>
              <a:ea typeface="Cabin"/>
              <a:cs typeface="Cabin"/>
              <a:sym typeface="Cabin"/>
            </a:endParaRPr>
          </a:p>
          <a:p>
            <a:pPr indent="-349250" lvl="0" marL="457200" rtl="0" algn="l">
              <a:lnSpc>
                <a:spcPct val="100000"/>
              </a:lnSpc>
              <a:spcBef>
                <a:spcPts val="0"/>
              </a:spcBef>
              <a:spcAft>
                <a:spcPts val="0"/>
              </a:spcAft>
              <a:buClr>
                <a:schemeClr val="lt1"/>
              </a:buClr>
              <a:buSzPts val="1900"/>
              <a:buFont typeface="Cabin"/>
              <a:buChar char="●"/>
            </a:pPr>
            <a:r>
              <a:rPr lang="en" sz="1900">
                <a:solidFill>
                  <a:schemeClr val="lt1"/>
                </a:solidFill>
                <a:latin typeface="Cabin"/>
                <a:ea typeface="Cabin"/>
                <a:cs typeface="Cabin"/>
                <a:sym typeface="Cabin"/>
              </a:rPr>
              <a:t>Functions, and their diverse representations.</a:t>
            </a:r>
            <a:endParaRPr sz="1900">
              <a:solidFill>
                <a:schemeClr val="lt1"/>
              </a:solidFill>
              <a:latin typeface="Cabin"/>
              <a:ea typeface="Cabin"/>
              <a:cs typeface="Cabin"/>
              <a:sym typeface="Cabin"/>
            </a:endParaRPr>
          </a:p>
          <a:p>
            <a:pPr indent="0" lvl="0" marL="457200" rtl="0" algn="l">
              <a:lnSpc>
                <a:spcPct val="100000"/>
              </a:lnSpc>
              <a:spcBef>
                <a:spcPts val="0"/>
              </a:spcBef>
              <a:spcAft>
                <a:spcPts val="0"/>
              </a:spcAft>
              <a:buNone/>
            </a:pPr>
            <a:r>
              <a:t/>
            </a:r>
            <a:endParaRPr sz="1900">
              <a:solidFill>
                <a:schemeClr val="lt1"/>
              </a:solidFill>
              <a:latin typeface="Cabin"/>
              <a:ea typeface="Cabin"/>
              <a:cs typeface="Cabin"/>
              <a:sym typeface="Cabin"/>
            </a:endParaRPr>
          </a:p>
          <a:p>
            <a:pPr indent="0" lvl="0" marL="0" rtl="0" algn="l">
              <a:lnSpc>
                <a:spcPct val="100000"/>
              </a:lnSpc>
              <a:spcBef>
                <a:spcPts val="0"/>
              </a:spcBef>
              <a:spcAft>
                <a:spcPts val="0"/>
              </a:spcAft>
              <a:buNone/>
            </a:pPr>
            <a:r>
              <a:rPr lang="en" sz="1800">
                <a:solidFill>
                  <a:schemeClr val="lt1"/>
                </a:solidFill>
                <a:latin typeface="Cabin"/>
                <a:ea typeface="Cabin"/>
                <a:cs typeface="Cabin"/>
                <a:sym typeface="Cabin"/>
              </a:rPr>
              <a:t>Throughout this class, you'll hone your skills in exploring and solving real-world application problems, while also mastering the art of communicating mathematical ideas clearly.  Algebra 1 establishes a robust foundation for mathematical literacy, setting the stage for success in all your future mathematical endeavors.  Get ready to embark on an empowering mathematical journey!</a:t>
            </a:r>
            <a:endParaRPr sz="1800">
              <a:solidFill>
                <a:schemeClr val="lt1"/>
              </a:solidFill>
              <a:latin typeface="Cabin"/>
              <a:ea typeface="Cabin"/>
              <a:cs typeface="Cabin"/>
              <a:sym typeface="Cabin"/>
            </a:endParaRPr>
          </a:p>
          <a:p>
            <a:pPr indent="0" lvl="0" marL="0" rtl="0" algn="l">
              <a:lnSpc>
                <a:spcPct val="100000"/>
              </a:lnSpc>
              <a:spcBef>
                <a:spcPts val="0"/>
              </a:spcBef>
              <a:spcAft>
                <a:spcPts val="0"/>
              </a:spcAft>
              <a:buNone/>
            </a:pPr>
            <a:r>
              <a:t/>
            </a:r>
            <a:endParaRPr sz="1900">
              <a:solidFill>
                <a:schemeClr val="lt1"/>
              </a:solidFill>
              <a:latin typeface="Cabin"/>
              <a:ea typeface="Cabin"/>
              <a:cs typeface="Cabin"/>
              <a:sym typeface="Cabin"/>
            </a:endParaRPr>
          </a:p>
        </p:txBody>
      </p:sp>
      <p:pic>
        <p:nvPicPr>
          <p:cNvPr id="108" name="Google Shape;108;p20"/>
          <p:cNvPicPr preferRelativeResize="0"/>
          <p:nvPr/>
        </p:nvPicPr>
        <p:blipFill>
          <a:blip r:embed="rId3">
            <a:alphaModFix/>
          </a:blip>
          <a:stretch>
            <a:fillRect/>
          </a:stretch>
        </p:blipFill>
        <p:spPr>
          <a:xfrm>
            <a:off x="5665500" y="972450"/>
            <a:ext cx="3166800" cy="1773300"/>
          </a:xfrm>
          <a:prstGeom prst="roundRect">
            <a:avLst>
              <a:gd fmla="val 16667" name="adj"/>
            </a:avLst>
          </a:prstGeom>
          <a:noFill/>
          <a:ln cap="flat" cmpd="sng" w="28575">
            <a:solidFill>
              <a:schemeClr val="lt1"/>
            </a:solidFill>
            <a:prstDash val="solid"/>
            <a:round/>
            <a:headEnd len="sm" w="sm" type="none"/>
            <a:tailEnd len="sm" w="sm" type="none"/>
          </a:ln>
          <a:effectLst>
            <a:outerShdw blurRad="157163" rotWithShape="0" algn="bl" dir="5400000" dist="180975">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666B"/>
        </a:solidFill>
      </p:bgPr>
    </p:bg>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rot="205751">
            <a:off x="5504650" y="2543424"/>
            <a:ext cx="1638350" cy="2187282"/>
          </a:xfrm>
          <a:prstGeom prst="rect">
            <a:avLst/>
          </a:prstGeom>
          <a:noFill/>
          <a:ln>
            <a:noFill/>
          </a:ln>
          <a:effectLst>
            <a:outerShdw blurRad="114300" rotWithShape="0" algn="bl" dir="5400000" dist="123825">
              <a:srgbClr val="000000">
                <a:alpha val="50000"/>
              </a:srgbClr>
            </a:outerShdw>
          </a:effectLst>
        </p:spPr>
      </p:pic>
      <p:sp>
        <p:nvSpPr>
          <p:cNvPr id="114" name="Google Shape;114;p21"/>
          <p:cNvSpPr txBox="1"/>
          <p:nvPr>
            <p:ph type="title"/>
          </p:nvPr>
        </p:nvSpPr>
        <p:spPr>
          <a:xfrm>
            <a:off x="311700" y="0"/>
            <a:ext cx="8520600" cy="572700"/>
          </a:xfrm>
          <a:prstGeom prst="rect">
            <a:avLst/>
          </a:prstGeom>
          <a:effectLst>
            <a:outerShdw blurRad="57150" rotWithShape="0" algn="bl" dir="5400000" dist="19050">
              <a:schemeClr val="dk1">
                <a:alpha val="50000"/>
              </a:scheme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chemeClr val="lt1"/>
                </a:solidFill>
                <a:latin typeface="Cabin"/>
                <a:ea typeface="Cabin"/>
                <a:cs typeface="Cabin"/>
                <a:sym typeface="Cabin"/>
              </a:rPr>
              <a:t>Language Arts</a:t>
            </a:r>
            <a:endParaRPr b="1" u="sng">
              <a:solidFill>
                <a:schemeClr val="lt1"/>
              </a:solidFill>
              <a:latin typeface="Cabin"/>
              <a:ea typeface="Cabin"/>
              <a:cs typeface="Cabin"/>
              <a:sym typeface="Cabin"/>
            </a:endParaRPr>
          </a:p>
        </p:txBody>
      </p:sp>
      <p:sp>
        <p:nvSpPr>
          <p:cNvPr id="115" name="Google Shape;115;p21"/>
          <p:cNvSpPr txBox="1"/>
          <p:nvPr>
            <p:ph idx="1" type="body"/>
          </p:nvPr>
        </p:nvSpPr>
        <p:spPr>
          <a:xfrm>
            <a:off x="311700" y="572700"/>
            <a:ext cx="5256900" cy="3996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solidFill>
                  <a:schemeClr val="lt1"/>
                </a:solidFill>
                <a:latin typeface="Cabin"/>
                <a:ea typeface="Cabin"/>
                <a:cs typeface="Cabin"/>
                <a:sym typeface="Cabin"/>
              </a:rPr>
              <a:t>Middle School Language Arts program is an exciting journey where communication takes center stage through the dynamic interplay of reading, writing, listening, and speaking. </a:t>
            </a:r>
            <a:endParaRPr sz="2000">
              <a:solidFill>
                <a:schemeClr val="lt1"/>
              </a:solidFill>
              <a:latin typeface="Cabin"/>
              <a:ea typeface="Cabin"/>
              <a:cs typeface="Cabin"/>
              <a:sym typeface="Cabin"/>
            </a:endParaRPr>
          </a:p>
          <a:p>
            <a:pPr indent="0" lvl="0" marL="0" rtl="0" algn="l">
              <a:lnSpc>
                <a:spcPct val="100000"/>
              </a:lnSpc>
              <a:spcBef>
                <a:spcPts val="0"/>
              </a:spcBef>
              <a:spcAft>
                <a:spcPts val="0"/>
              </a:spcAft>
              <a:buNone/>
            </a:pPr>
            <a:r>
              <a:t/>
            </a:r>
            <a:endParaRPr sz="2000">
              <a:solidFill>
                <a:schemeClr val="lt1"/>
              </a:solidFill>
              <a:latin typeface="Cabin"/>
              <a:ea typeface="Cabin"/>
              <a:cs typeface="Cabin"/>
              <a:sym typeface="Cabin"/>
            </a:endParaRPr>
          </a:p>
          <a:p>
            <a:pPr indent="0" lvl="0" marL="0" rtl="0" algn="l">
              <a:lnSpc>
                <a:spcPct val="100000"/>
              </a:lnSpc>
              <a:spcBef>
                <a:spcPts val="0"/>
              </a:spcBef>
              <a:spcAft>
                <a:spcPts val="0"/>
              </a:spcAft>
              <a:buNone/>
            </a:pPr>
            <a:r>
              <a:rPr lang="en" sz="2000">
                <a:solidFill>
                  <a:schemeClr val="lt1"/>
                </a:solidFill>
                <a:latin typeface="Cabin"/>
                <a:ea typeface="Cabin"/>
                <a:cs typeface="Cabin"/>
                <a:sym typeface="Cabin"/>
              </a:rPr>
              <a:t>In this immersive experience, students master…</a:t>
            </a:r>
            <a:endParaRPr sz="2000">
              <a:solidFill>
                <a:schemeClr val="lt1"/>
              </a:solidFill>
              <a:latin typeface="Cabin"/>
              <a:ea typeface="Cabin"/>
              <a:cs typeface="Cabin"/>
              <a:sym typeface="Cabin"/>
            </a:endParaRPr>
          </a:p>
          <a:p>
            <a:pPr indent="-355600" lvl="0" marL="457200" rtl="0" algn="l">
              <a:lnSpc>
                <a:spcPct val="100000"/>
              </a:lnSpc>
              <a:spcBef>
                <a:spcPts val="0"/>
              </a:spcBef>
              <a:spcAft>
                <a:spcPts val="0"/>
              </a:spcAft>
              <a:buClr>
                <a:schemeClr val="lt1"/>
              </a:buClr>
              <a:buSzPts val="2000"/>
              <a:buFont typeface="Cabin"/>
              <a:buChar char="●"/>
            </a:pPr>
            <a:r>
              <a:rPr lang="en" sz="2000">
                <a:solidFill>
                  <a:schemeClr val="lt1"/>
                </a:solidFill>
                <a:latin typeface="Cabin"/>
                <a:ea typeface="Cabin"/>
                <a:cs typeface="Cabin"/>
                <a:sym typeface="Cabin"/>
              </a:rPr>
              <a:t>Logical expression through engaging writing</a:t>
            </a:r>
            <a:endParaRPr sz="2000">
              <a:solidFill>
                <a:schemeClr val="lt1"/>
              </a:solidFill>
              <a:latin typeface="Cabin"/>
              <a:ea typeface="Cabin"/>
              <a:cs typeface="Cabin"/>
              <a:sym typeface="Cabin"/>
            </a:endParaRPr>
          </a:p>
          <a:p>
            <a:pPr indent="-355600" lvl="0" marL="457200" rtl="0" algn="l">
              <a:lnSpc>
                <a:spcPct val="100000"/>
              </a:lnSpc>
              <a:spcBef>
                <a:spcPts val="0"/>
              </a:spcBef>
              <a:spcAft>
                <a:spcPts val="0"/>
              </a:spcAft>
              <a:buClr>
                <a:schemeClr val="lt1"/>
              </a:buClr>
              <a:buSzPts val="2000"/>
              <a:buFont typeface="Cabin"/>
              <a:buChar char="●"/>
            </a:pPr>
            <a:r>
              <a:rPr lang="en" sz="2000">
                <a:solidFill>
                  <a:schemeClr val="lt1"/>
                </a:solidFill>
                <a:latin typeface="Cabin"/>
                <a:ea typeface="Cabin"/>
                <a:cs typeface="Cabin"/>
                <a:sym typeface="Cabin"/>
              </a:rPr>
              <a:t>Public speaking</a:t>
            </a:r>
            <a:endParaRPr sz="2000">
              <a:solidFill>
                <a:schemeClr val="lt1"/>
              </a:solidFill>
              <a:latin typeface="Cabin"/>
              <a:ea typeface="Cabin"/>
              <a:cs typeface="Cabin"/>
              <a:sym typeface="Cabin"/>
            </a:endParaRPr>
          </a:p>
          <a:p>
            <a:pPr indent="-355600" lvl="0" marL="457200" rtl="0" algn="l">
              <a:lnSpc>
                <a:spcPct val="100000"/>
              </a:lnSpc>
              <a:spcBef>
                <a:spcPts val="0"/>
              </a:spcBef>
              <a:spcAft>
                <a:spcPts val="0"/>
              </a:spcAft>
              <a:buClr>
                <a:schemeClr val="lt1"/>
              </a:buClr>
              <a:buSzPts val="2000"/>
              <a:buFont typeface="Cabin"/>
              <a:buChar char="●"/>
            </a:pPr>
            <a:r>
              <a:rPr lang="en" sz="2000">
                <a:solidFill>
                  <a:schemeClr val="lt1"/>
                </a:solidFill>
                <a:latin typeface="Cabin"/>
                <a:ea typeface="Cabin"/>
                <a:cs typeface="Cabin"/>
                <a:sym typeface="Cabin"/>
              </a:rPr>
              <a:t>Expanding vocabulary to enhance grammar proficiency</a:t>
            </a:r>
            <a:endParaRPr sz="2000">
              <a:solidFill>
                <a:schemeClr val="lt1"/>
              </a:solidFill>
              <a:latin typeface="Cabin"/>
              <a:ea typeface="Cabin"/>
              <a:cs typeface="Cabin"/>
              <a:sym typeface="Cabin"/>
            </a:endParaRPr>
          </a:p>
          <a:p>
            <a:pPr indent="-355600" lvl="0" marL="457200" rtl="0" algn="l">
              <a:lnSpc>
                <a:spcPct val="100000"/>
              </a:lnSpc>
              <a:spcBef>
                <a:spcPts val="0"/>
              </a:spcBef>
              <a:spcAft>
                <a:spcPts val="0"/>
              </a:spcAft>
              <a:buClr>
                <a:schemeClr val="lt1"/>
              </a:buClr>
              <a:buSzPts val="2000"/>
              <a:buFont typeface="Cabin"/>
              <a:buChar char="●"/>
            </a:pPr>
            <a:r>
              <a:rPr lang="en" sz="2000">
                <a:solidFill>
                  <a:schemeClr val="lt1"/>
                </a:solidFill>
                <a:latin typeface="Cabin"/>
                <a:ea typeface="Cabin"/>
                <a:cs typeface="Cabin"/>
                <a:sym typeface="Cabin"/>
              </a:rPr>
              <a:t>Fiction and non-fiction writing</a:t>
            </a:r>
            <a:endParaRPr sz="2000">
              <a:solidFill>
                <a:schemeClr val="lt1"/>
              </a:solidFill>
              <a:latin typeface="Cabin"/>
              <a:ea typeface="Cabin"/>
              <a:cs typeface="Cabin"/>
              <a:sym typeface="Cabin"/>
            </a:endParaRPr>
          </a:p>
          <a:p>
            <a:pPr indent="-355600" lvl="0" marL="457200" rtl="0" algn="l">
              <a:lnSpc>
                <a:spcPct val="100000"/>
              </a:lnSpc>
              <a:spcBef>
                <a:spcPts val="0"/>
              </a:spcBef>
              <a:spcAft>
                <a:spcPts val="0"/>
              </a:spcAft>
              <a:buClr>
                <a:schemeClr val="lt1"/>
              </a:buClr>
              <a:buSzPts val="2000"/>
              <a:buFont typeface="Cabin"/>
              <a:buChar char="●"/>
            </a:pPr>
            <a:r>
              <a:rPr lang="en" sz="2000">
                <a:solidFill>
                  <a:schemeClr val="lt1"/>
                </a:solidFill>
                <a:latin typeface="Cabin"/>
                <a:ea typeface="Cabin"/>
                <a:cs typeface="Cabin"/>
                <a:sym typeface="Cabin"/>
              </a:rPr>
              <a:t>Research and citing sources</a:t>
            </a:r>
            <a:endParaRPr sz="2000">
              <a:solidFill>
                <a:schemeClr val="lt1"/>
              </a:solidFill>
              <a:latin typeface="Cabin"/>
              <a:ea typeface="Cabin"/>
              <a:cs typeface="Cabin"/>
              <a:sym typeface="Cabin"/>
            </a:endParaRPr>
          </a:p>
          <a:p>
            <a:pPr indent="0" lvl="0" marL="0" rtl="0" algn="l">
              <a:lnSpc>
                <a:spcPct val="100000"/>
              </a:lnSpc>
              <a:spcBef>
                <a:spcPts val="0"/>
              </a:spcBef>
              <a:spcAft>
                <a:spcPts val="0"/>
              </a:spcAft>
              <a:buNone/>
            </a:pPr>
            <a:r>
              <a:t/>
            </a:r>
            <a:endParaRPr sz="2000">
              <a:solidFill>
                <a:schemeClr val="lt1"/>
              </a:solidFill>
              <a:latin typeface="Cabin"/>
              <a:ea typeface="Cabin"/>
              <a:cs typeface="Cabin"/>
              <a:sym typeface="Cabin"/>
            </a:endParaRPr>
          </a:p>
          <a:p>
            <a:pPr indent="0" lvl="0" marL="0" rtl="0" algn="l">
              <a:lnSpc>
                <a:spcPct val="100000"/>
              </a:lnSpc>
              <a:spcBef>
                <a:spcPts val="0"/>
              </a:spcBef>
              <a:spcAft>
                <a:spcPts val="0"/>
              </a:spcAft>
              <a:buNone/>
            </a:pPr>
            <a:r>
              <a:t/>
            </a:r>
            <a:endParaRPr sz="2000">
              <a:solidFill>
                <a:schemeClr val="lt1"/>
              </a:solidFill>
              <a:latin typeface="Cabin"/>
              <a:ea typeface="Cabin"/>
              <a:cs typeface="Cabin"/>
              <a:sym typeface="Cabin"/>
            </a:endParaRPr>
          </a:p>
        </p:txBody>
      </p:sp>
      <p:pic>
        <p:nvPicPr>
          <p:cNvPr id="116" name="Google Shape;116;p21"/>
          <p:cNvPicPr preferRelativeResize="0"/>
          <p:nvPr/>
        </p:nvPicPr>
        <p:blipFill>
          <a:blip r:embed="rId4">
            <a:alphaModFix/>
          </a:blip>
          <a:stretch>
            <a:fillRect/>
          </a:stretch>
        </p:blipFill>
        <p:spPr>
          <a:xfrm rot="205500">
            <a:off x="7597050" y="409825"/>
            <a:ext cx="1082800" cy="1737375"/>
          </a:xfrm>
          <a:prstGeom prst="rect">
            <a:avLst/>
          </a:prstGeom>
          <a:noFill/>
          <a:ln>
            <a:noFill/>
          </a:ln>
          <a:effectLst>
            <a:outerShdw blurRad="114300" rotWithShape="0" algn="bl" dir="5400000" dist="133350">
              <a:srgbClr val="000000">
                <a:alpha val="50000"/>
              </a:srgbClr>
            </a:outerShdw>
          </a:effectLst>
        </p:spPr>
      </p:pic>
      <p:pic>
        <p:nvPicPr>
          <p:cNvPr id="117" name="Google Shape;117;p21"/>
          <p:cNvPicPr preferRelativeResize="0"/>
          <p:nvPr/>
        </p:nvPicPr>
        <p:blipFill rotWithShape="1">
          <a:blip r:embed="rId5">
            <a:alphaModFix/>
          </a:blip>
          <a:srcRect b="9224" l="19181" r="20271" t="10143"/>
          <a:stretch/>
        </p:blipFill>
        <p:spPr>
          <a:xfrm rot="-187693">
            <a:off x="5623050" y="419250"/>
            <a:ext cx="1529469" cy="2036900"/>
          </a:xfrm>
          <a:prstGeom prst="rect">
            <a:avLst/>
          </a:prstGeom>
          <a:noFill/>
          <a:ln>
            <a:noFill/>
          </a:ln>
          <a:effectLst>
            <a:outerShdw blurRad="100013" rotWithShape="0" algn="bl" dir="5400000" dist="133350">
              <a:srgbClr val="000000">
                <a:alpha val="50000"/>
              </a:srgbClr>
            </a:outerShdw>
          </a:effectLst>
        </p:spPr>
      </p:pic>
      <p:pic>
        <p:nvPicPr>
          <p:cNvPr id="118" name="Google Shape;118;p21"/>
          <p:cNvPicPr preferRelativeResize="0"/>
          <p:nvPr/>
        </p:nvPicPr>
        <p:blipFill>
          <a:blip r:embed="rId6">
            <a:alphaModFix/>
          </a:blip>
          <a:stretch>
            <a:fillRect/>
          </a:stretch>
        </p:blipFill>
        <p:spPr>
          <a:xfrm rot="-210239">
            <a:off x="6377600" y="1448625"/>
            <a:ext cx="1720925" cy="1720925"/>
          </a:xfrm>
          <a:prstGeom prst="rect">
            <a:avLst/>
          </a:prstGeom>
          <a:noFill/>
          <a:ln>
            <a:noFill/>
          </a:ln>
          <a:effectLst>
            <a:outerShdw blurRad="71438" rotWithShape="0" algn="bl" dir="5400000" dist="76200">
              <a:srgbClr val="000000">
                <a:alpha val="50000"/>
              </a:srgbClr>
            </a:outerShdw>
          </a:effectLst>
        </p:spPr>
      </p:pic>
      <p:pic>
        <p:nvPicPr>
          <p:cNvPr id="119" name="Google Shape;119;p21"/>
          <p:cNvPicPr preferRelativeResize="0"/>
          <p:nvPr/>
        </p:nvPicPr>
        <p:blipFill>
          <a:blip r:embed="rId7">
            <a:alphaModFix/>
          </a:blip>
          <a:stretch>
            <a:fillRect/>
          </a:stretch>
        </p:blipFill>
        <p:spPr>
          <a:xfrm rot="-212051">
            <a:off x="7605648" y="2457825"/>
            <a:ext cx="1184650" cy="1967612"/>
          </a:xfrm>
          <a:prstGeom prst="rect">
            <a:avLst/>
          </a:prstGeom>
          <a:noFill/>
          <a:ln>
            <a:noFill/>
          </a:ln>
          <a:effectLst>
            <a:outerShdw blurRad="114300" rotWithShape="0" algn="bl" dir="5400000" dist="104775">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